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92" r:id="rId8"/>
    <p:sldId id="280" r:id="rId9"/>
    <p:sldId id="281" r:id="rId10"/>
    <p:sldId id="282" r:id="rId11"/>
    <p:sldId id="283" r:id="rId12"/>
    <p:sldId id="284" r:id="rId13"/>
    <p:sldId id="278" r:id="rId14"/>
    <p:sldId id="279" r:id="rId15"/>
    <p:sldId id="293" r:id="rId16"/>
    <p:sldId id="286" r:id="rId17"/>
    <p:sldId id="289" r:id="rId18"/>
    <p:sldId id="287" r:id="rId19"/>
    <p:sldId id="290" r:id="rId20"/>
    <p:sldId id="288" r:id="rId21"/>
    <p:sldId id="291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73" r:id="rId33"/>
    <p:sldId id="274" r:id="rId34"/>
    <p:sldId id="275" r:id="rId35"/>
    <p:sldId id="276" r:id="rId36"/>
    <p:sldId id="277" r:id="rId3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2937"/>
    <a:srgbClr val="97B1BA"/>
    <a:srgbClr val="6D6E71"/>
    <a:srgbClr val="FFFFFF"/>
    <a:srgbClr val="EEE9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731431-6CA0-4060-9A3F-74CE5909108B}" v="1965" dt="2022-11-02T10:44:17.9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4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E6097F-B64B-4FF6-BBAF-22C74EC2ED14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A1F38679-1903-4123-AAD7-29D6E2A52399}">
      <dgm:prSet phldrT="[텍스트]" custT="1"/>
      <dgm:spPr>
        <a:solidFill>
          <a:srgbClr val="97B1BA">
            <a:alpha val="50000"/>
          </a:srgbClr>
        </a:solidFill>
      </dgm:spPr>
      <dgm:t>
        <a:bodyPr/>
        <a:lstStyle/>
        <a:p>
          <a:pPr latinLnBrk="1">
            <a:lnSpc>
              <a:spcPct val="70000"/>
            </a:lnSpc>
          </a:pPr>
          <a:endParaRPr lang="en-US" altLang="ko-KR" sz="1800" spc="-100" baseline="0" dirty="0">
            <a:latin typeface="KoPubWorld돋움체 Bold" panose="00000800000000000000" pitchFamily="2" charset="-127"/>
            <a:ea typeface="KoPubWorld돋움체 Bold" panose="00000800000000000000" pitchFamily="2" charset="-127"/>
            <a:cs typeface="KoPubWorld돋움체 Bold" panose="00000800000000000000" pitchFamily="2" charset="-127"/>
          </a:endParaRPr>
        </a:p>
      </dgm:t>
    </dgm:pt>
    <dgm:pt modelId="{E3720CE8-3735-4EE9-B808-8D9463FFB05A}" type="parTrans" cxnId="{4CD7E565-767C-4ACC-A705-8ECF4DE72959}">
      <dgm:prSet/>
      <dgm:spPr/>
      <dgm:t>
        <a:bodyPr/>
        <a:lstStyle/>
        <a:p>
          <a:pPr latinLnBrk="1"/>
          <a:endParaRPr lang="ko-KR" altLang="en-US"/>
        </a:p>
      </dgm:t>
    </dgm:pt>
    <dgm:pt modelId="{031D1083-2087-4397-95CC-5BEEBEB447AB}" type="sibTrans" cxnId="{4CD7E565-767C-4ACC-A705-8ECF4DE72959}">
      <dgm:prSet/>
      <dgm:spPr/>
      <dgm:t>
        <a:bodyPr/>
        <a:lstStyle/>
        <a:p>
          <a:pPr latinLnBrk="1"/>
          <a:endParaRPr lang="ko-KR" altLang="en-US"/>
        </a:p>
      </dgm:t>
    </dgm:pt>
    <dgm:pt modelId="{85534E0A-DDC9-4365-A7F0-90BE6CFB3CD6}">
      <dgm:prSet phldrT="[텍스트]" custT="1"/>
      <dgm:spPr>
        <a:solidFill>
          <a:srgbClr val="97B1BA">
            <a:alpha val="70000"/>
          </a:srgbClr>
        </a:solidFill>
      </dgm:spPr>
      <dgm:t>
        <a:bodyPr/>
        <a:lstStyle/>
        <a:p>
          <a:pPr latinLnBrk="1"/>
          <a:endParaRPr lang="ko-KR" altLang="en-US" sz="1800" spc="-100" baseline="0" dirty="0">
            <a:latin typeface="KoPubWorld돋움체 Bold" panose="00000800000000000000" pitchFamily="2" charset="-127"/>
            <a:ea typeface="KoPubWorld돋움체 Bold" panose="00000800000000000000" pitchFamily="2" charset="-127"/>
            <a:cs typeface="KoPubWorld돋움체 Bold" panose="00000800000000000000" pitchFamily="2" charset="-127"/>
          </a:endParaRPr>
        </a:p>
      </dgm:t>
    </dgm:pt>
    <dgm:pt modelId="{EE34C0FF-3BC9-4C2B-8CF4-2A0C07EED516}" type="parTrans" cxnId="{995549CF-8F2B-4B5D-92E3-563788E42B8B}">
      <dgm:prSet/>
      <dgm:spPr/>
      <dgm:t>
        <a:bodyPr/>
        <a:lstStyle/>
        <a:p>
          <a:pPr latinLnBrk="1"/>
          <a:endParaRPr lang="ko-KR" altLang="en-US"/>
        </a:p>
      </dgm:t>
    </dgm:pt>
    <dgm:pt modelId="{BFB9E299-00E6-4162-8E82-3C3635CDF4A9}" type="sibTrans" cxnId="{995549CF-8F2B-4B5D-92E3-563788E42B8B}">
      <dgm:prSet/>
      <dgm:spPr/>
      <dgm:t>
        <a:bodyPr/>
        <a:lstStyle/>
        <a:p>
          <a:pPr latinLnBrk="1"/>
          <a:endParaRPr lang="ko-KR" altLang="en-US"/>
        </a:p>
      </dgm:t>
    </dgm:pt>
    <dgm:pt modelId="{A38A4812-D920-4F70-8D53-1EA5A71FB6F7}">
      <dgm:prSet phldrT="[텍스트]" custT="1"/>
      <dgm:spPr>
        <a:solidFill>
          <a:srgbClr val="97B1BA">
            <a:alpha val="80000"/>
          </a:srgbClr>
        </a:solidFill>
      </dgm:spPr>
      <dgm:t>
        <a:bodyPr/>
        <a:lstStyle/>
        <a:p>
          <a:pPr latinLnBrk="1"/>
          <a:endParaRPr lang="ko-KR" altLang="en-US" sz="1800" spc="-100" baseline="0" dirty="0">
            <a:latin typeface="KoPubWorld돋움체 Bold" panose="00000800000000000000" pitchFamily="2" charset="-127"/>
            <a:ea typeface="KoPubWorld돋움체 Bold" panose="00000800000000000000" pitchFamily="2" charset="-127"/>
            <a:cs typeface="KoPubWorld돋움체 Bold" panose="00000800000000000000" pitchFamily="2" charset="-127"/>
          </a:endParaRPr>
        </a:p>
      </dgm:t>
    </dgm:pt>
    <dgm:pt modelId="{D09A22C0-A638-4F08-87D0-B9C25CFAB408}" type="parTrans" cxnId="{B223AF0D-90D5-4954-98CE-93C61E6824FC}">
      <dgm:prSet/>
      <dgm:spPr/>
      <dgm:t>
        <a:bodyPr/>
        <a:lstStyle/>
        <a:p>
          <a:pPr latinLnBrk="1"/>
          <a:endParaRPr lang="ko-KR" altLang="en-US"/>
        </a:p>
      </dgm:t>
    </dgm:pt>
    <dgm:pt modelId="{134A314D-D55C-43A2-A480-A5F5E294C919}" type="sibTrans" cxnId="{B223AF0D-90D5-4954-98CE-93C61E6824FC}">
      <dgm:prSet/>
      <dgm:spPr/>
      <dgm:t>
        <a:bodyPr/>
        <a:lstStyle/>
        <a:p>
          <a:pPr latinLnBrk="1"/>
          <a:endParaRPr lang="ko-KR" altLang="en-US"/>
        </a:p>
      </dgm:t>
    </dgm:pt>
    <dgm:pt modelId="{F8E37A69-4E4E-475D-A85E-F9ABB06EF3B1}">
      <dgm:prSet phldrT="[텍스트]" custT="1"/>
      <dgm:spPr>
        <a:solidFill>
          <a:srgbClr val="97B1BA">
            <a:alpha val="60000"/>
          </a:srgbClr>
        </a:solidFill>
      </dgm:spPr>
      <dgm:t>
        <a:bodyPr/>
        <a:lstStyle/>
        <a:p>
          <a:pPr latinLnBrk="1">
            <a:lnSpc>
              <a:spcPct val="70000"/>
            </a:lnSpc>
          </a:pPr>
          <a:endParaRPr lang="ko-KR" altLang="en-US" sz="1800" spc="-100" baseline="0" dirty="0">
            <a:latin typeface="KoPubWorld돋움체 Bold" panose="00000800000000000000" pitchFamily="2" charset="-127"/>
            <a:ea typeface="KoPubWorld돋움체 Bold" panose="00000800000000000000" pitchFamily="2" charset="-127"/>
            <a:cs typeface="KoPubWorld돋움체 Bold" panose="00000800000000000000" pitchFamily="2" charset="-127"/>
          </a:endParaRPr>
        </a:p>
      </dgm:t>
    </dgm:pt>
    <dgm:pt modelId="{67A71107-2A8B-4A21-A296-4B3E3B0F2C77}" type="parTrans" cxnId="{157C877D-5C8C-45E4-B28E-4F9CBFC66D3D}">
      <dgm:prSet/>
      <dgm:spPr/>
      <dgm:t>
        <a:bodyPr/>
        <a:lstStyle/>
        <a:p>
          <a:pPr latinLnBrk="1"/>
          <a:endParaRPr lang="ko-KR" altLang="en-US"/>
        </a:p>
      </dgm:t>
    </dgm:pt>
    <dgm:pt modelId="{5487FF12-53CB-4471-8728-E2D716D16326}" type="sibTrans" cxnId="{157C877D-5C8C-45E4-B28E-4F9CBFC66D3D}">
      <dgm:prSet/>
      <dgm:spPr/>
      <dgm:t>
        <a:bodyPr/>
        <a:lstStyle/>
        <a:p>
          <a:pPr latinLnBrk="1"/>
          <a:endParaRPr lang="ko-KR" altLang="en-US"/>
        </a:p>
      </dgm:t>
    </dgm:pt>
    <dgm:pt modelId="{BB6276AC-2085-47E6-B352-F994667FDBA4}">
      <dgm:prSet phldrT="[텍스트]" custT="1"/>
      <dgm:spPr>
        <a:solidFill>
          <a:srgbClr val="97B1BA">
            <a:alpha val="90000"/>
          </a:srgbClr>
        </a:solidFill>
      </dgm:spPr>
      <dgm:t>
        <a:bodyPr/>
        <a:lstStyle/>
        <a:p>
          <a:pPr latinLnBrk="1"/>
          <a:endParaRPr lang="ko-KR" altLang="en-US" sz="1800" spc="-100" baseline="0" dirty="0">
            <a:latin typeface="KoPubWorld돋움체 Bold" panose="00000800000000000000" pitchFamily="2" charset="-127"/>
            <a:ea typeface="KoPubWorld돋움체 Bold" panose="00000800000000000000" pitchFamily="2" charset="-127"/>
            <a:cs typeface="KoPubWorld돋움체 Bold" panose="00000800000000000000" pitchFamily="2" charset="-127"/>
          </a:endParaRPr>
        </a:p>
      </dgm:t>
    </dgm:pt>
    <dgm:pt modelId="{0692EE8F-F4E0-4020-B5AB-FD716BAFAAB1}" type="parTrans" cxnId="{CE471A24-D033-4125-A690-6D165B954314}">
      <dgm:prSet/>
      <dgm:spPr/>
      <dgm:t>
        <a:bodyPr/>
        <a:lstStyle/>
        <a:p>
          <a:pPr latinLnBrk="1"/>
          <a:endParaRPr lang="ko-KR" altLang="en-US"/>
        </a:p>
      </dgm:t>
    </dgm:pt>
    <dgm:pt modelId="{DED36565-7863-4310-8FFC-4CFDD710D96E}" type="sibTrans" cxnId="{CE471A24-D033-4125-A690-6D165B954314}">
      <dgm:prSet/>
      <dgm:spPr/>
      <dgm:t>
        <a:bodyPr/>
        <a:lstStyle/>
        <a:p>
          <a:pPr latinLnBrk="1"/>
          <a:endParaRPr lang="ko-KR" altLang="en-US"/>
        </a:p>
      </dgm:t>
    </dgm:pt>
    <dgm:pt modelId="{24BD60C4-DC89-436C-8E46-F8D5E06FC605}" type="pres">
      <dgm:prSet presAssocID="{AAE6097F-B64B-4FF6-BBAF-22C74EC2ED14}" presName="Name0" presStyleCnt="0">
        <dgm:presLayoutVars>
          <dgm:dir/>
          <dgm:resizeHandles val="exact"/>
        </dgm:presLayoutVars>
      </dgm:prSet>
      <dgm:spPr/>
    </dgm:pt>
    <dgm:pt modelId="{CDAE2888-19CA-452C-B459-5A13E529DE4B}" type="pres">
      <dgm:prSet presAssocID="{A1F38679-1903-4123-AAD7-29D6E2A52399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AECAE08-35F0-411B-8E8B-065A543C70D9}" type="pres">
      <dgm:prSet presAssocID="{031D1083-2087-4397-95CC-5BEEBEB447AB}" presName="parSpace" presStyleCnt="0"/>
      <dgm:spPr/>
    </dgm:pt>
    <dgm:pt modelId="{2808B407-CE6E-463E-BF40-99195A25080E}" type="pres">
      <dgm:prSet presAssocID="{F8E37A69-4E4E-475D-A85E-F9ABB06EF3B1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5C0E10E-349D-4AA4-910C-6E1BFDEDF90F}" type="pres">
      <dgm:prSet presAssocID="{5487FF12-53CB-4471-8728-E2D716D16326}" presName="parSpace" presStyleCnt="0"/>
      <dgm:spPr/>
    </dgm:pt>
    <dgm:pt modelId="{9B309952-B65B-49E2-824E-7CA7619A9DC2}" type="pres">
      <dgm:prSet presAssocID="{85534E0A-DDC9-4365-A7F0-90BE6CFB3CD6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6FB914C-64A1-4668-98AF-028977364657}" type="pres">
      <dgm:prSet presAssocID="{BFB9E299-00E6-4162-8E82-3C3635CDF4A9}" presName="parSpace" presStyleCnt="0"/>
      <dgm:spPr/>
    </dgm:pt>
    <dgm:pt modelId="{BF686F6E-1D46-4551-A073-E9C900112605}" type="pres">
      <dgm:prSet presAssocID="{A38A4812-D920-4F70-8D53-1EA5A71FB6F7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B739E42-842B-42F0-BE35-2370743B54EA}" type="pres">
      <dgm:prSet presAssocID="{134A314D-D55C-43A2-A480-A5F5E294C919}" presName="parSpace" presStyleCnt="0"/>
      <dgm:spPr/>
    </dgm:pt>
    <dgm:pt modelId="{07A59D12-2781-43CE-B569-335DF9FDD8A5}" type="pres">
      <dgm:prSet presAssocID="{BB6276AC-2085-47E6-B352-F994667FDBA4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157C877D-5C8C-45E4-B28E-4F9CBFC66D3D}" srcId="{AAE6097F-B64B-4FF6-BBAF-22C74EC2ED14}" destId="{F8E37A69-4E4E-475D-A85E-F9ABB06EF3B1}" srcOrd="1" destOrd="0" parTransId="{67A71107-2A8B-4A21-A296-4B3E3B0F2C77}" sibTransId="{5487FF12-53CB-4471-8728-E2D716D16326}"/>
    <dgm:cxn modelId="{B223AF0D-90D5-4954-98CE-93C61E6824FC}" srcId="{AAE6097F-B64B-4FF6-BBAF-22C74EC2ED14}" destId="{A38A4812-D920-4F70-8D53-1EA5A71FB6F7}" srcOrd="3" destOrd="0" parTransId="{D09A22C0-A638-4F08-87D0-B9C25CFAB408}" sibTransId="{134A314D-D55C-43A2-A480-A5F5E294C919}"/>
    <dgm:cxn modelId="{09D43CDE-409D-4DB7-B475-452509BFC6D9}" type="presOf" srcId="{85534E0A-DDC9-4365-A7F0-90BE6CFB3CD6}" destId="{9B309952-B65B-49E2-824E-7CA7619A9DC2}" srcOrd="0" destOrd="0" presId="urn:microsoft.com/office/officeart/2005/8/layout/hChevron3"/>
    <dgm:cxn modelId="{2902FD46-C437-443B-81DC-8F929658405B}" type="presOf" srcId="{BB6276AC-2085-47E6-B352-F994667FDBA4}" destId="{07A59D12-2781-43CE-B569-335DF9FDD8A5}" srcOrd="0" destOrd="0" presId="urn:microsoft.com/office/officeart/2005/8/layout/hChevron3"/>
    <dgm:cxn modelId="{164E52B5-29A3-4077-8F17-6EFC0B34C3F3}" type="presOf" srcId="{AAE6097F-B64B-4FF6-BBAF-22C74EC2ED14}" destId="{24BD60C4-DC89-436C-8E46-F8D5E06FC605}" srcOrd="0" destOrd="0" presId="urn:microsoft.com/office/officeart/2005/8/layout/hChevron3"/>
    <dgm:cxn modelId="{4CD7E565-767C-4ACC-A705-8ECF4DE72959}" srcId="{AAE6097F-B64B-4FF6-BBAF-22C74EC2ED14}" destId="{A1F38679-1903-4123-AAD7-29D6E2A52399}" srcOrd="0" destOrd="0" parTransId="{E3720CE8-3735-4EE9-B808-8D9463FFB05A}" sibTransId="{031D1083-2087-4397-95CC-5BEEBEB447AB}"/>
    <dgm:cxn modelId="{90A86797-A7A5-40C1-A869-428C2EE2AA99}" type="presOf" srcId="{A1F38679-1903-4123-AAD7-29D6E2A52399}" destId="{CDAE2888-19CA-452C-B459-5A13E529DE4B}" srcOrd="0" destOrd="0" presId="urn:microsoft.com/office/officeart/2005/8/layout/hChevron3"/>
    <dgm:cxn modelId="{AE5DEB37-CFA3-4978-83E5-771B0AE1B55B}" type="presOf" srcId="{A38A4812-D920-4F70-8D53-1EA5A71FB6F7}" destId="{BF686F6E-1D46-4551-A073-E9C900112605}" srcOrd="0" destOrd="0" presId="urn:microsoft.com/office/officeart/2005/8/layout/hChevron3"/>
    <dgm:cxn modelId="{C4CDFFAA-A341-4DFF-9B29-D916426DC745}" type="presOf" srcId="{F8E37A69-4E4E-475D-A85E-F9ABB06EF3B1}" destId="{2808B407-CE6E-463E-BF40-99195A25080E}" srcOrd="0" destOrd="0" presId="urn:microsoft.com/office/officeart/2005/8/layout/hChevron3"/>
    <dgm:cxn modelId="{995549CF-8F2B-4B5D-92E3-563788E42B8B}" srcId="{AAE6097F-B64B-4FF6-BBAF-22C74EC2ED14}" destId="{85534E0A-DDC9-4365-A7F0-90BE6CFB3CD6}" srcOrd="2" destOrd="0" parTransId="{EE34C0FF-3BC9-4C2B-8CF4-2A0C07EED516}" sibTransId="{BFB9E299-00E6-4162-8E82-3C3635CDF4A9}"/>
    <dgm:cxn modelId="{CE471A24-D033-4125-A690-6D165B954314}" srcId="{AAE6097F-B64B-4FF6-BBAF-22C74EC2ED14}" destId="{BB6276AC-2085-47E6-B352-F994667FDBA4}" srcOrd="4" destOrd="0" parTransId="{0692EE8F-F4E0-4020-B5AB-FD716BAFAAB1}" sibTransId="{DED36565-7863-4310-8FFC-4CFDD710D96E}"/>
    <dgm:cxn modelId="{5E9961E5-8767-408C-BBE8-2D11D8ED77EF}" type="presParOf" srcId="{24BD60C4-DC89-436C-8E46-F8D5E06FC605}" destId="{CDAE2888-19CA-452C-B459-5A13E529DE4B}" srcOrd="0" destOrd="0" presId="urn:microsoft.com/office/officeart/2005/8/layout/hChevron3"/>
    <dgm:cxn modelId="{09243456-A2DF-46F7-911A-92459110F4EA}" type="presParOf" srcId="{24BD60C4-DC89-436C-8E46-F8D5E06FC605}" destId="{8AECAE08-35F0-411B-8E8B-065A543C70D9}" srcOrd="1" destOrd="0" presId="urn:microsoft.com/office/officeart/2005/8/layout/hChevron3"/>
    <dgm:cxn modelId="{79F66099-DD88-4B86-A3C6-B2E3B424567E}" type="presParOf" srcId="{24BD60C4-DC89-436C-8E46-F8D5E06FC605}" destId="{2808B407-CE6E-463E-BF40-99195A25080E}" srcOrd="2" destOrd="0" presId="urn:microsoft.com/office/officeart/2005/8/layout/hChevron3"/>
    <dgm:cxn modelId="{D733DA7B-E83A-4645-953C-D717AC9A24FA}" type="presParOf" srcId="{24BD60C4-DC89-436C-8E46-F8D5E06FC605}" destId="{45C0E10E-349D-4AA4-910C-6E1BFDEDF90F}" srcOrd="3" destOrd="0" presId="urn:microsoft.com/office/officeart/2005/8/layout/hChevron3"/>
    <dgm:cxn modelId="{E158F6FE-F053-4DDE-98C9-B8F7E673A118}" type="presParOf" srcId="{24BD60C4-DC89-436C-8E46-F8D5E06FC605}" destId="{9B309952-B65B-49E2-824E-7CA7619A9DC2}" srcOrd="4" destOrd="0" presId="urn:microsoft.com/office/officeart/2005/8/layout/hChevron3"/>
    <dgm:cxn modelId="{74E287C1-00B1-4DC8-A83C-2DEF19D38FAB}" type="presParOf" srcId="{24BD60C4-DC89-436C-8E46-F8D5E06FC605}" destId="{06FB914C-64A1-4668-98AF-028977364657}" srcOrd="5" destOrd="0" presId="urn:microsoft.com/office/officeart/2005/8/layout/hChevron3"/>
    <dgm:cxn modelId="{A6F73410-52BD-41E5-B40C-9C9074D5C20D}" type="presParOf" srcId="{24BD60C4-DC89-436C-8E46-F8D5E06FC605}" destId="{BF686F6E-1D46-4551-A073-E9C900112605}" srcOrd="6" destOrd="0" presId="urn:microsoft.com/office/officeart/2005/8/layout/hChevron3"/>
    <dgm:cxn modelId="{2A7B4EE6-CB65-4493-822D-7ED2CCC459C6}" type="presParOf" srcId="{24BD60C4-DC89-436C-8E46-F8D5E06FC605}" destId="{0B739E42-842B-42F0-BE35-2370743B54EA}" srcOrd="7" destOrd="0" presId="urn:microsoft.com/office/officeart/2005/8/layout/hChevron3"/>
    <dgm:cxn modelId="{2FA7451F-E231-4589-86DC-999DC1CAAE84}" type="presParOf" srcId="{24BD60C4-DC89-436C-8E46-F8D5E06FC605}" destId="{07A59D12-2781-43CE-B569-335DF9FDD8A5}" srcOrd="8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E6097F-B64B-4FF6-BBAF-22C74EC2ED14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A1F38679-1903-4123-AAD7-29D6E2A52399}">
      <dgm:prSet phldrT="[텍스트]" custT="1"/>
      <dgm:spPr>
        <a:solidFill>
          <a:srgbClr val="97B1BA">
            <a:alpha val="50000"/>
          </a:srgbClr>
        </a:solidFill>
      </dgm:spPr>
      <dgm:t>
        <a:bodyPr/>
        <a:lstStyle/>
        <a:p>
          <a:pPr latinLnBrk="1">
            <a:lnSpc>
              <a:spcPct val="70000"/>
            </a:lnSpc>
          </a:pPr>
          <a:endParaRPr lang="en-US" altLang="ko-KR" sz="1800" spc="-100" baseline="0" dirty="0">
            <a:latin typeface="KoPubWorld돋움체 Bold" panose="00000800000000000000" pitchFamily="2" charset="-127"/>
            <a:ea typeface="KoPubWorld돋움체 Bold" panose="00000800000000000000" pitchFamily="2" charset="-127"/>
            <a:cs typeface="KoPubWorld돋움체 Bold" panose="00000800000000000000" pitchFamily="2" charset="-127"/>
          </a:endParaRPr>
        </a:p>
      </dgm:t>
    </dgm:pt>
    <dgm:pt modelId="{E3720CE8-3735-4EE9-B808-8D9463FFB05A}" type="parTrans" cxnId="{4CD7E565-767C-4ACC-A705-8ECF4DE72959}">
      <dgm:prSet/>
      <dgm:spPr/>
      <dgm:t>
        <a:bodyPr/>
        <a:lstStyle/>
        <a:p>
          <a:pPr latinLnBrk="1"/>
          <a:endParaRPr lang="ko-KR" altLang="en-US"/>
        </a:p>
      </dgm:t>
    </dgm:pt>
    <dgm:pt modelId="{031D1083-2087-4397-95CC-5BEEBEB447AB}" type="sibTrans" cxnId="{4CD7E565-767C-4ACC-A705-8ECF4DE72959}">
      <dgm:prSet/>
      <dgm:spPr/>
      <dgm:t>
        <a:bodyPr/>
        <a:lstStyle/>
        <a:p>
          <a:pPr latinLnBrk="1"/>
          <a:endParaRPr lang="ko-KR" altLang="en-US"/>
        </a:p>
      </dgm:t>
    </dgm:pt>
    <dgm:pt modelId="{85534E0A-DDC9-4365-A7F0-90BE6CFB3CD6}">
      <dgm:prSet phldrT="[텍스트]" custT="1"/>
      <dgm:spPr>
        <a:solidFill>
          <a:srgbClr val="97B1BA">
            <a:alpha val="70000"/>
          </a:srgbClr>
        </a:solidFill>
      </dgm:spPr>
      <dgm:t>
        <a:bodyPr/>
        <a:lstStyle/>
        <a:p>
          <a:pPr latinLnBrk="1"/>
          <a:endParaRPr lang="ko-KR" altLang="en-US" sz="1800" spc="-100" baseline="0" dirty="0">
            <a:latin typeface="KoPubWorld돋움체 Bold" panose="00000800000000000000" pitchFamily="2" charset="-127"/>
            <a:ea typeface="KoPubWorld돋움체 Bold" panose="00000800000000000000" pitchFamily="2" charset="-127"/>
            <a:cs typeface="KoPubWorld돋움체 Bold" panose="00000800000000000000" pitchFamily="2" charset="-127"/>
          </a:endParaRPr>
        </a:p>
      </dgm:t>
    </dgm:pt>
    <dgm:pt modelId="{EE34C0FF-3BC9-4C2B-8CF4-2A0C07EED516}" type="parTrans" cxnId="{995549CF-8F2B-4B5D-92E3-563788E42B8B}">
      <dgm:prSet/>
      <dgm:spPr/>
      <dgm:t>
        <a:bodyPr/>
        <a:lstStyle/>
        <a:p>
          <a:pPr latinLnBrk="1"/>
          <a:endParaRPr lang="ko-KR" altLang="en-US"/>
        </a:p>
      </dgm:t>
    </dgm:pt>
    <dgm:pt modelId="{BFB9E299-00E6-4162-8E82-3C3635CDF4A9}" type="sibTrans" cxnId="{995549CF-8F2B-4B5D-92E3-563788E42B8B}">
      <dgm:prSet/>
      <dgm:spPr/>
      <dgm:t>
        <a:bodyPr/>
        <a:lstStyle/>
        <a:p>
          <a:pPr latinLnBrk="1"/>
          <a:endParaRPr lang="ko-KR" altLang="en-US"/>
        </a:p>
      </dgm:t>
    </dgm:pt>
    <dgm:pt modelId="{A38A4812-D920-4F70-8D53-1EA5A71FB6F7}">
      <dgm:prSet phldrT="[텍스트]" custT="1"/>
      <dgm:spPr>
        <a:solidFill>
          <a:srgbClr val="97B1BA">
            <a:alpha val="80000"/>
          </a:srgbClr>
        </a:solidFill>
      </dgm:spPr>
      <dgm:t>
        <a:bodyPr/>
        <a:lstStyle/>
        <a:p>
          <a:pPr latinLnBrk="1"/>
          <a:endParaRPr lang="ko-KR" altLang="en-US" sz="1800" spc="-100" baseline="0" dirty="0">
            <a:latin typeface="KoPubWorld돋움체 Bold" panose="00000800000000000000" pitchFamily="2" charset="-127"/>
            <a:ea typeface="KoPubWorld돋움체 Bold" panose="00000800000000000000" pitchFamily="2" charset="-127"/>
            <a:cs typeface="KoPubWorld돋움체 Bold" panose="00000800000000000000" pitchFamily="2" charset="-127"/>
          </a:endParaRPr>
        </a:p>
      </dgm:t>
    </dgm:pt>
    <dgm:pt modelId="{D09A22C0-A638-4F08-87D0-B9C25CFAB408}" type="parTrans" cxnId="{B223AF0D-90D5-4954-98CE-93C61E6824FC}">
      <dgm:prSet/>
      <dgm:spPr/>
      <dgm:t>
        <a:bodyPr/>
        <a:lstStyle/>
        <a:p>
          <a:pPr latinLnBrk="1"/>
          <a:endParaRPr lang="ko-KR" altLang="en-US"/>
        </a:p>
      </dgm:t>
    </dgm:pt>
    <dgm:pt modelId="{134A314D-D55C-43A2-A480-A5F5E294C919}" type="sibTrans" cxnId="{B223AF0D-90D5-4954-98CE-93C61E6824FC}">
      <dgm:prSet/>
      <dgm:spPr/>
      <dgm:t>
        <a:bodyPr/>
        <a:lstStyle/>
        <a:p>
          <a:pPr latinLnBrk="1"/>
          <a:endParaRPr lang="ko-KR" altLang="en-US"/>
        </a:p>
      </dgm:t>
    </dgm:pt>
    <dgm:pt modelId="{F8E37A69-4E4E-475D-A85E-F9ABB06EF3B1}">
      <dgm:prSet phldrT="[텍스트]" custT="1"/>
      <dgm:spPr>
        <a:solidFill>
          <a:srgbClr val="97B1BA">
            <a:alpha val="60000"/>
          </a:srgbClr>
        </a:solidFill>
      </dgm:spPr>
      <dgm:t>
        <a:bodyPr/>
        <a:lstStyle/>
        <a:p>
          <a:pPr latinLnBrk="1">
            <a:lnSpc>
              <a:spcPct val="70000"/>
            </a:lnSpc>
          </a:pPr>
          <a:endParaRPr lang="ko-KR" altLang="en-US" sz="1800" spc="-100" baseline="0" dirty="0">
            <a:latin typeface="KoPubWorld돋움체 Bold" panose="00000800000000000000" pitchFamily="2" charset="-127"/>
            <a:ea typeface="KoPubWorld돋움체 Bold" panose="00000800000000000000" pitchFamily="2" charset="-127"/>
            <a:cs typeface="KoPubWorld돋움체 Bold" panose="00000800000000000000" pitchFamily="2" charset="-127"/>
          </a:endParaRPr>
        </a:p>
      </dgm:t>
    </dgm:pt>
    <dgm:pt modelId="{67A71107-2A8B-4A21-A296-4B3E3B0F2C77}" type="parTrans" cxnId="{157C877D-5C8C-45E4-B28E-4F9CBFC66D3D}">
      <dgm:prSet/>
      <dgm:spPr/>
      <dgm:t>
        <a:bodyPr/>
        <a:lstStyle/>
        <a:p>
          <a:pPr latinLnBrk="1"/>
          <a:endParaRPr lang="ko-KR" altLang="en-US"/>
        </a:p>
      </dgm:t>
    </dgm:pt>
    <dgm:pt modelId="{5487FF12-53CB-4471-8728-E2D716D16326}" type="sibTrans" cxnId="{157C877D-5C8C-45E4-B28E-4F9CBFC66D3D}">
      <dgm:prSet/>
      <dgm:spPr/>
      <dgm:t>
        <a:bodyPr/>
        <a:lstStyle/>
        <a:p>
          <a:pPr latinLnBrk="1"/>
          <a:endParaRPr lang="ko-KR" altLang="en-US"/>
        </a:p>
      </dgm:t>
    </dgm:pt>
    <dgm:pt modelId="{BB6276AC-2085-47E6-B352-F994667FDBA4}">
      <dgm:prSet phldrT="[텍스트]" custT="1"/>
      <dgm:spPr>
        <a:solidFill>
          <a:srgbClr val="97B1BA">
            <a:alpha val="90000"/>
          </a:srgbClr>
        </a:solidFill>
      </dgm:spPr>
      <dgm:t>
        <a:bodyPr/>
        <a:lstStyle/>
        <a:p>
          <a:pPr latinLnBrk="1"/>
          <a:endParaRPr lang="ko-KR" altLang="en-US" sz="1800" spc="-100" baseline="0" dirty="0">
            <a:latin typeface="KoPubWorld돋움체 Bold" panose="00000800000000000000" pitchFamily="2" charset="-127"/>
            <a:ea typeface="KoPubWorld돋움체 Bold" panose="00000800000000000000" pitchFamily="2" charset="-127"/>
            <a:cs typeface="KoPubWorld돋움체 Bold" panose="00000800000000000000" pitchFamily="2" charset="-127"/>
          </a:endParaRPr>
        </a:p>
      </dgm:t>
    </dgm:pt>
    <dgm:pt modelId="{0692EE8F-F4E0-4020-B5AB-FD716BAFAAB1}" type="parTrans" cxnId="{CE471A24-D033-4125-A690-6D165B954314}">
      <dgm:prSet/>
      <dgm:spPr/>
      <dgm:t>
        <a:bodyPr/>
        <a:lstStyle/>
        <a:p>
          <a:pPr latinLnBrk="1"/>
          <a:endParaRPr lang="ko-KR" altLang="en-US"/>
        </a:p>
      </dgm:t>
    </dgm:pt>
    <dgm:pt modelId="{DED36565-7863-4310-8FFC-4CFDD710D96E}" type="sibTrans" cxnId="{CE471A24-D033-4125-A690-6D165B954314}">
      <dgm:prSet/>
      <dgm:spPr/>
      <dgm:t>
        <a:bodyPr/>
        <a:lstStyle/>
        <a:p>
          <a:pPr latinLnBrk="1"/>
          <a:endParaRPr lang="ko-KR" altLang="en-US"/>
        </a:p>
      </dgm:t>
    </dgm:pt>
    <dgm:pt modelId="{24BD60C4-DC89-436C-8E46-F8D5E06FC605}" type="pres">
      <dgm:prSet presAssocID="{AAE6097F-B64B-4FF6-BBAF-22C74EC2ED14}" presName="Name0" presStyleCnt="0">
        <dgm:presLayoutVars>
          <dgm:dir/>
          <dgm:resizeHandles val="exact"/>
        </dgm:presLayoutVars>
      </dgm:prSet>
      <dgm:spPr/>
    </dgm:pt>
    <dgm:pt modelId="{CDAE2888-19CA-452C-B459-5A13E529DE4B}" type="pres">
      <dgm:prSet presAssocID="{A1F38679-1903-4123-AAD7-29D6E2A52399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AECAE08-35F0-411B-8E8B-065A543C70D9}" type="pres">
      <dgm:prSet presAssocID="{031D1083-2087-4397-95CC-5BEEBEB447AB}" presName="parSpace" presStyleCnt="0"/>
      <dgm:spPr/>
    </dgm:pt>
    <dgm:pt modelId="{2808B407-CE6E-463E-BF40-99195A25080E}" type="pres">
      <dgm:prSet presAssocID="{F8E37A69-4E4E-475D-A85E-F9ABB06EF3B1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5C0E10E-349D-4AA4-910C-6E1BFDEDF90F}" type="pres">
      <dgm:prSet presAssocID="{5487FF12-53CB-4471-8728-E2D716D16326}" presName="parSpace" presStyleCnt="0"/>
      <dgm:spPr/>
    </dgm:pt>
    <dgm:pt modelId="{9B309952-B65B-49E2-824E-7CA7619A9DC2}" type="pres">
      <dgm:prSet presAssocID="{85534E0A-DDC9-4365-A7F0-90BE6CFB3CD6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6FB914C-64A1-4668-98AF-028977364657}" type="pres">
      <dgm:prSet presAssocID="{BFB9E299-00E6-4162-8E82-3C3635CDF4A9}" presName="parSpace" presStyleCnt="0"/>
      <dgm:spPr/>
    </dgm:pt>
    <dgm:pt modelId="{BF686F6E-1D46-4551-A073-E9C900112605}" type="pres">
      <dgm:prSet presAssocID="{A38A4812-D920-4F70-8D53-1EA5A71FB6F7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B739E42-842B-42F0-BE35-2370743B54EA}" type="pres">
      <dgm:prSet presAssocID="{134A314D-D55C-43A2-A480-A5F5E294C919}" presName="parSpace" presStyleCnt="0"/>
      <dgm:spPr/>
    </dgm:pt>
    <dgm:pt modelId="{07A59D12-2781-43CE-B569-335DF9FDD8A5}" type="pres">
      <dgm:prSet presAssocID="{BB6276AC-2085-47E6-B352-F994667FDBA4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157C877D-5C8C-45E4-B28E-4F9CBFC66D3D}" srcId="{AAE6097F-B64B-4FF6-BBAF-22C74EC2ED14}" destId="{F8E37A69-4E4E-475D-A85E-F9ABB06EF3B1}" srcOrd="1" destOrd="0" parTransId="{67A71107-2A8B-4A21-A296-4B3E3B0F2C77}" sibTransId="{5487FF12-53CB-4471-8728-E2D716D16326}"/>
    <dgm:cxn modelId="{B223AF0D-90D5-4954-98CE-93C61E6824FC}" srcId="{AAE6097F-B64B-4FF6-BBAF-22C74EC2ED14}" destId="{A38A4812-D920-4F70-8D53-1EA5A71FB6F7}" srcOrd="3" destOrd="0" parTransId="{D09A22C0-A638-4F08-87D0-B9C25CFAB408}" sibTransId="{134A314D-D55C-43A2-A480-A5F5E294C919}"/>
    <dgm:cxn modelId="{09D43CDE-409D-4DB7-B475-452509BFC6D9}" type="presOf" srcId="{85534E0A-DDC9-4365-A7F0-90BE6CFB3CD6}" destId="{9B309952-B65B-49E2-824E-7CA7619A9DC2}" srcOrd="0" destOrd="0" presId="urn:microsoft.com/office/officeart/2005/8/layout/hChevron3"/>
    <dgm:cxn modelId="{2902FD46-C437-443B-81DC-8F929658405B}" type="presOf" srcId="{BB6276AC-2085-47E6-B352-F994667FDBA4}" destId="{07A59D12-2781-43CE-B569-335DF9FDD8A5}" srcOrd="0" destOrd="0" presId="urn:microsoft.com/office/officeart/2005/8/layout/hChevron3"/>
    <dgm:cxn modelId="{164E52B5-29A3-4077-8F17-6EFC0B34C3F3}" type="presOf" srcId="{AAE6097F-B64B-4FF6-BBAF-22C74EC2ED14}" destId="{24BD60C4-DC89-436C-8E46-F8D5E06FC605}" srcOrd="0" destOrd="0" presId="urn:microsoft.com/office/officeart/2005/8/layout/hChevron3"/>
    <dgm:cxn modelId="{4CD7E565-767C-4ACC-A705-8ECF4DE72959}" srcId="{AAE6097F-B64B-4FF6-BBAF-22C74EC2ED14}" destId="{A1F38679-1903-4123-AAD7-29D6E2A52399}" srcOrd="0" destOrd="0" parTransId="{E3720CE8-3735-4EE9-B808-8D9463FFB05A}" sibTransId="{031D1083-2087-4397-95CC-5BEEBEB447AB}"/>
    <dgm:cxn modelId="{90A86797-A7A5-40C1-A869-428C2EE2AA99}" type="presOf" srcId="{A1F38679-1903-4123-AAD7-29D6E2A52399}" destId="{CDAE2888-19CA-452C-B459-5A13E529DE4B}" srcOrd="0" destOrd="0" presId="urn:microsoft.com/office/officeart/2005/8/layout/hChevron3"/>
    <dgm:cxn modelId="{AE5DEB37-CFA3-4978-83E5-771B0AE1B55B}" type="presOf" srcId="{A38A4812-D920-4F70-8D53-1EA5A71FB6F7}" destId="{BF686F6E-1D46-4551-A073-E9C900112605}" srcOrd="0" destOrd="0" presId="urn:microsoft.com/office/officeart/2005/8/layout/hChevron3"/>
    <dgm:cxn modelId="{C4CDFFAA-A341-4DFF-9B29-D916426DC745}" type="presOf" srcId="{F8E37A69-4E4E-475D-A85E-F9ABB06EF3B1}" destId="{2808B407-CE6E-463E-BF40-99195A25080E}" srcOrd="0" destOrd="0" presId="urn:microsoft.com/office/officeart/2005/8/layout/hChevron3"/>
    <dgm:cxn modelId="{995549CF-8F2B-4B5D-92E3-563788E42B8B}" srcId="{AAE6097F-B64B-4FF6-BBAF-22C74EC2ED14}" destId="{85534E0A-DDC9-4365-A7F0-90BE6CFB3CD6}" srcOrd="2" destOrd="0" parTransId="{EE34C0FF-3BC9-4C2B-8CF4-2A0C07EED516}" sibTransId="{BFB9E299-00E6-4162-8E82-3C3635CDF4A9}"/>
    <dgm:cxn modelId="{CE471A24-D033-4125-A690-6D165B954314}" srcId="{AAE6097F-B64B-4FF6-BBAF-22C74EC2ED14}" destId="{BB6276AC-2085-47E6-B352-F994667FDBA4}" srcOrd="4" destOrd="0" parTransId="{0692EE8F-F4E0-4020-B5AB-FD716BAFAAB1}" sibTransId="{DED36565-7863-4310-8FFC-4CFDD710D96E}"/>
    <dgm:cxn modelId="{5E9961E5-8767-408C-BBE8-2D11D8ED77EF}" type="presParOf" srcId="{24BD60C4-DC89-436C-8E46-F8D5E06FC605}" destId="{CDAE2888-19CA-452C-B459-5A13E529DE4B}" srcOrd="0" destOrd="0" presId="urn:microsoft.com/office/officeart/2005/8/layout/hChevron3"/>
    <dgm:cxn modelId="{09243456-A2DF-46F7-911A-92459110F4EA}" type="presParOf" srcId="{24BD60C4-DC89-436C-8E46-F8D5E06FC605}" destId="{8AECAE08-35F0-411B-8E8B-065A543C70D9}" srcOrd="1" destOrd="0" presId="urn:microsoft.com/office/officeart/2005/8/layout/hChevron3"/>
    <dgm:cxn modelId="{79F66099-DD88-4B86-A3C6-B2E3B424567E}" type="presParOf" srcId="{24BD60C4-DC89-436C-8E46-F8D5E06FC605}" destId="{2808B407-CE6E-463E-BF40-99195A25080E}" srcOrd="2" destOrd="0" presId="urn:microsoft.com/office/officeart/2005/8/layout/hChevron3"/>
    <dgm:cxn modelId="{D733DA7B-E83A-4645-953C-D717AC9A24FA}" type="presParOf" srcId="{24BD60C4-DC89-436C-8E46-F8D5E06FC605}" destId="{45C0E10E-349D-4AA4-910C-6E1BFDEDF90F}" srcOrd="3" destOrd="0" presId="urn:microsoft.com/office/officeart/2005/8/layout/hChevron3"/>
    <dgm:cxn modelId="{E158F6FE-F053-4DDE-98C9-B8F7E673A118}" type="presParOf" srcId="{24BD60C4-DC89-436C-8E46-F8D5E06FC605}" destId="{9B309952-B65B-49E2-824E-7CA7619A9DC2}" srcOrd="4" destOrd="0" presId="urn:microsoft.com/office/officeart/2005/8/layout/hChevron3"/>
    <dgm:cxn modelId="{74E287C1-00B1-4DC8-A83C-2DEF19D38FAB}" type="presParOf" srcId="{24BD60C4-DC89-436C-8E46-F8D5E06FC605}" destId="{06FB914C-64A1-4668-98AF-028977364657}" srcOrd="5" destOrd="0" presId="urn:microsoft.com/office/officeart/2005/8/layout/hChevron3"/>
    <dgm:cxn modelId="{A6F73410-52BD-41E5-B40C-9C9074D5C20D}" type="presParOf" srcId="{24BD60C4-DC89-436C-8E46-F8D5E06FC605}" destId="{BF686F6E-1D46-4551-A073-E9C900112605}" srcOrd="6" destOrd="0" presId="urn:microsoft.com/office/officeart/2005/8/layout/hChevron3"/>
    <dgm:cxn modelId="{2A7B4EE6-CB65-4493-822D-7ED2CCC459C6}" type="presParOf" srcId="{24BD60C4-DC89-436C-8E46-F8D5E06FC605}" destId="{0B739E42-842B-42F0-BE35-2370743B54EA}" srcOrd="7" destOrd="0" presId="urn:microsoft.com/office/officeart/2005/8/layout/hChevron3"/>
    <dgm:cxn modelId="{2FA7451F-E231-4589-86DC-999DC1CAAE84}" type="presParOf" srcId="{24BD60C4-DC89-436C-8E46-F8D5E06FC605}" destId="{07A59D12-2781-43CE-B569-335DF9FDD8A5}" srcOrd="8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AE2888-19CA-452C-B459-5A13E529DE4B}">
      <dsp:nvSpPr>
        <dsp:cNvPr id="0" name=""/>
        <dsp:cNvSpPr/>
      </dsp:nvSpPr>
      <dsp:spPr>
        <a:xfrm>
          <a:off x="1183" y="278084"/>
          <a:ext cx="2307694" cy="923077"/>
        </a:xfrm>
        <a:prstGeom prst="homePlate">
          <a:avLst/>
        </a:prstGeom>
        <a:solidFill>
          <a:srgbClr val="97B1BA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lvl="0" algn="ctr" defTabSz="800100" latinLnBrk="1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endParaRPr lang="en-US" altLang="ko-KR" sz="1800" kern="1200" spc="-100" baseline="0" dirty="0">
            <a:latin typeface="KoPubWorld돋움체 Bold" panose="00000800000000000000" pitchFamily="2" charset="-127"/>
            <a:ea typeface="KoPubWorld돋움체 Bold" panose="00000800000000000000" pitchFamily="2" charset="-127"/>
            <a:cs typeface="KoPubWorld돋움체 Bold" panose="00000800000000000000" pitchFamily="2" charset="-127"/>
          </a:endParaRPr>
        </a:p>
      </dsp:txBody>
      <dsp:txXfrm>
        <a:off x="1183" y="278084"/>
        <a:ext cx="2076925" cy="923077"/>
      </dsp:txXfrm>
    </dsp:sp>
    <dsp:sp modelId="{2808B407-CE6E-463E-BF40-99195A25080E}">
      <dsp:nvSpPr>
        <dsp:cNvPr id="0" name=""/>
        <dsp:cNvSpPr/>
      </dsp:nvSpPr>
      <dsp:spPr>
        <a:xfrm>
          <a:off x="1847339" y="278084"/>
          <a:ext cx="2307694" cy="923077"/>
        </a:xfrm>
        <a:prstGeom prst="chevron">
          <a:avLst/>
        </a:prstGeom>
        <a:solidFill>
          <a:srgbClr val="97B1BA">
            <a:alpha val="6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 latinLnBrk="1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endParaRPr lang="ko-KR" altLang="en-US" sz="1800" kern="1200" spc="-100" baseline="0" dirty="0">
            <a:latin typeface="KoPubWorld돋움체 Bold" panose="00000800000000000000" pitchFamily="2" charset="-127"/>
            <a:ea typeface="KoPubWorld돋움체 Bold" panose="00000800000000000000" pitchFamily="2" charset="-127"/>
            <a:cs typeface="KoPubWorld돋움체 Bold" panose="00000800000000000000" pitchFamily="2" charset="-127"/>
          </a:endParaRPr>
        </a:p>
      </dsp:txBody>
      <dsp:txXfrm>
        <a:off x="2308878" y="278084"/>
        <a:ext cx="1384617" cy="923077"/>
      </dsp:txXfrm>
    </dsp:sp>
    <dsp:sp modelId="{9B309952-B65B-49E2-824E-7CA7619A9DC2}">
      <dsp:nvSpPr>
        <dsp:cNvPr id="0" name=""/>
        <dsp:cNvSpPr/>
      </dsp:nvSpPr>
      <dsp:spPr>
        <a:xfrm>
          <a:off x="3693494" y="278084"/>
          <a:ext cx="2307694" cy="923077"/>
        </a:xfrm>
        <a:prstGeom prst="chevron">
          <a:avLst/>
        </a:prstGeom>
        <a:solidFill>
          <a:srgbClr val="97B1BA">
            <a:alpha val="7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800" kern="1200" spc="-100" baseline="0" dirty="0">
            <a:latin typeface="KoPubWorld돋움체 Bold" panose="00000800000000000000" pitchFamily="2" charset="-127"/>
            <a:ea typeface="KoPubWorld돋움체 Bold" panose="00000800000000000000" pitchFamily="2" charset="-127"/>
            <a:cs typeface="KoPubWorld돋움체 Bold" panose="00000800000000000000" pitchFamily="2" charset="-127"/>
          </a:endParaRPr>
        </a:p>
      </dsp:txBody>
      <dsp:txXfrm>
        <a:off x="4155033" y="278084"/>
        <a:ext cx="1384617" cy="923077"/>
      </dsp:txXfrm>
    </dsp:sp>
    <dsp:sp modelId="{BF686F6E-1D46-4551-A073-E9C900112605}">
      <dsp:nvSpPr>
        <dsp:cNvPr id="0" name=""/>
        <dsp:cNvSpPr/>
      </dsp:nvSpPr>
      <dsp:spPr>
        <a:xfrm>
          <a:off x="5539650" y="278084"/>
          <a:ext cx="2307694" cy="923077"/>
        </a:xfrm>
        <a:prstGeom prst="chevron">
          <a:avLst/>
        </a:prstGeom>
        <a:solidFill>
          <a:srgbClr val="97B1BA">
            <a:alpha val="8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800" kern="1200" spc="-100" baseline="0" dirty="0">
            <a:latin typeface="KoPubWorld돋움체 Bold" panose="00000800000000000000" pitchFamily="2" charset="-127"/>
            <a:ea typeface="KoPubWorld돋움체 Bold" panose="00000800000000000000" pitchFamily="2" charset="-127"/>
            <a:cs typeface="KoPubWorld돋움체 Bold" panose="00000800000000000000" pitchFamily="2" charset="-127"/>
          </a:endParaRPr>
        </a:p>
      </dsp:txBody>
      <dsp:txXfrm>
        <a:off x="6001189" y="278084"/>
        <a:ext cx="1384617" cy="923077"/>
      </dsp:txXfrm>
    </dsp:sp>
    <dsp:sp modelId="{07A59D12-2781-43CE-B569-335DF9FDD8A5}">
      <dsp:nvSpPr>
        <dsp:cNvPr id="0" name=""/>
        <dsp:cNvSpPr/>
      </dsp:nvSpPr>
      <dsp:spPr>
        <a:xfrm>
          <a:off x="7385806" y="278084"/>
          <a:ext cx="2307694" cy="923077"/>
        </a:xfrm>
        <a:prstGeom prst="chevron">
          <a:avLst/>
        </a:prstGeom>
        <a:solidFill>
          <a:srgbClr val="97B1BA">
            <a:alpha val="9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800" kern="1200" spc="-100" baseline="0" dirty="0">
            <a:latin typeface="KoPubWorld돋움체 Bold" panose="00000800000000000000" pitchFamily="2" charset="-127"/>
            <a:ea typeface="KoPubWorld돋움체 Bold" panose="00000800000000000000" pitchFamily="2" charset="-127"/>
            <a:cs typeface="KoPubWorld돋움체 Bold" panose="00000800000000000000" pitchFamily="2" charset="-127"/>
          </a:endParaRPr>
        </a:p>
      </dsp:txBody>
      <dsp:txXfrm>
        <a:off x="7847345" y="278084"/>
        <a:ext cx="1384617" cy="9230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AE2888-19CA-452C-B459-5A13E529DE4B}">
      <dsp:nvSpPr>
        <dsp:cNvPr id="0" name=""/>
        <dsp:cNvSpPr/>
      </dsp:nvSpPr>
      <dsp:spPr>
        <a:xfrm>
          <a:off x="1183" y="278084"/>
          <a:ext cx="2307694" cy="923077"/>
        </a:xfrm>
        <a:prstGeom prst="homePlate">
          <a:avLst/>
        </a:prstGeom>
        <a:solidFill>
          <a:srgbClr val="97B1BA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lvl="0" algn="ctr" defTabSz="800100" latinLnBrk="1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endParaRPr lang="en-US" altLang="ko-KR" sz="1800" kern="1200" spc="-100" baseline="0" dirty="0">
            <a:latin typeface="KoPubWorld돋움체 Bold" panose="00000800000000000000" pitchFamily="2" charset="-127"/>
            <a:ea typeface="KoPubWorld돋움체 Bold" panose="00000800000000000000" pitchFamily="2" charset="-127"/>
            <a:cs typeface="KoPubWorld돋움체 Bold" panose="00000800000000000000" pitchFamily="2" charset="-127"/>
          </a:endParaRPr>
        </a:p>
      </dsp:txBody>
      <dsp:txXfrm>
        <a:off x="1183" y="278084"/>
        <a:ext cx="2076925" cy="923077"/>
      </dsp:txXfrm>
    </dsp:sp>
    <dsp:sp modelId="{2808B407-CE6E-463E-BF40-99195A25080E}">
      <dsp:nvSpPr>
        <dsp:cNvPr id="0" name=""/>
        <dsp:cNvSpPr/>
      </dsp:nvSpPr>
      <dsp:spPr>
        <a:xfrm>
          <a:off x="1847339" y="278084"/>
          <a:ext cx="2307694" cy="923077"/>
        </a:xfrm>
        <a:prstGeom prst="chevron">
          <a:avLst/>
        </a:prstGeom>
        <a:solidFill>
          <a:srgbClr val="97B1BA">
            <a:alpha val="6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 latinLnBrk="1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endParaRPr lang="ko-KR" altLang="en-US" sz="1800" kern="1200" spc="-100" baseline="0" dirty="0">
            <a:latin typeface="KoPubWorld돋움체 Bold" panose="00000800000000000000" pitchFamily="2" charset="-127"/>
            <a:ea typeface="KoPubWorld돋움체 Bold" panose="00000800000000000000" pitchFamily="2" charset="-127"/>
            <a:cs typeface="KoPubWorld돋움체 Bold" panose="00000800000000000000" pitchFamily="2" charset="-127"/>
          </a:endParaRPr>
        </a:p>
      </dsp:txBody>
      <dsp:txXfrm>
        <a:off x="2308878" y="278084"/>
        <a:ext cx="1384617" cy="923077"/>
      </dsp:txXfrm>
    </dsp:sp>
    <dsp:sp modelId="{9B309952-B65B-49E2-824E-7CA7619A9DC2}">
      <dsp:nvSpPr>
        <dsp:cNvPr id="0" name=""/>
        <dsp:cNvSpPr/>
      </dsp:nvSpPr>
      <dsp:spPr>
        <a:xfrm>
          <a:off x="3693494" y="278084"/>
          <a:ext cx="2307694" cy="923077"/>
        </a:xfrm>
        <a:prstGeom prst="chevron">
          <a:avLst/>
        </a:prstGeom>
        <a:solidFill>
          <a:srgbClr val="97B1BA">
            <a:alpha val="7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800" kern="1200" spc="-100" baseline="0" dirty="0">
            <a:latin typeface="KoPubWorld돋움체 Bold" panose="00000800000000000000" pitchFamily="2" charset="-127"/>
            <a:ea typeface="KoPubWorld돋움체 Bold" panose="00000800000000000000" pitchFamily="2" charset="-127"/>
            <a:cs typeface="KoPubWorld돋움체 Bold" panose="00000800000000000000" pitchFamily="2" charset="-127"/>
          </a:endParaRPr>
        </a:p>
      </dsp:txBody>
      <dsp:txXfrm>
        <a:off x="4155033" y="278084"/>
        <a:ext cx="1384617" cy="923077"/>
      </dsp:txXfrm>
    </dsp:sp>
    <dsp:sp modelId="{BF686F6E-1D46-4551-A073-E9C900112605}">
      <dsp:nvSpPr>
        <dsp:cNvPr id="0" name=""/>
        <dsp:cNvSpPr/>
      </dsp:nvSpPr>
      <dsp:spPr>
        <a:xfrm>
          <a:off x="5539650" y="278084"/>
          <a:ext cx="2307694" cy="923077"/>
        </a:xfrm>
        <a:prstGeom prst="chevron">
          <a:avLst/>
        </a:prstGeom>
        <a:solidFill>
          <a:srgbClr val="97B1BA">
            <a:alpha val="8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800" kern="1200" spc="-100" baseline="0" dirty="0">
            <a:latin typeface="KoPubWorld돋움체 Bold" panose="00000800000000000000" pitchFamily="2" charset="-127"/>
            <a:ea typeface="KoPubWorld돋움체 Bold" panose="00000800000000000000" pitchFamily="2" charset="-127"/>
            <a:cs typeface="KoPubWorld돋움체 Bold" panose="00000800000000000000" pitchFamily="2" charset="-127"/>
          </a:endParaRPr>
        </a:p>
      </dsp:txBody>
      <dsp:txXfrm>
        <a:off x="6001189" y="278084"/>
        <a:ext cx="1384617" cy="923077"/>
      </dsp:txXfrm>
    </dsp:sp>
    <dsp:sp modelId="{07A59D12-2781-43CE-B569-335DF9FDD8A5}">
      <dsp:nvSpPr>
        <dsp:cNvPr id="0" name=""/>
        <dsp:cNvSpPr/>
      </dsp:nvSpPr>
      <dsp:spPr>
        <a:xfrm>
          <a:off x="7385806" y="278084"/>
          <a:ext cx="2307694" cy="923077"/>
        </a:xfrm>
        <a:prstGeom prst="chevron">
          <a:avLst/>
        </a:prstGeom>
        <a:solidFill>
          <a:srgbClr val="97B1BA">
            <a:alpha val="9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800" kern="1200" spc="-100" baseline="0" dirty="0">
            <a:latin typeface="KoPubWorld돋움체 Bold" panose="00000800000000000000" pitchFamily="2" charset="-127"/>
            <a:ea typeface="KoPubWorld돋움체 Bold" panose="00000800000000000000" pitchFamily="2" charset="-127"/>
            <a:cs typeface="KoPubWorld돋움체 Bold" panose="00000800000000000000" pitchFamily="2" charset="-127"/>
          </a:endParaRPr>
        </a:p>
      </dsp:txBody>
      <dsp:txXfrm>
        <a:off x="7847345" y="278084"/>
        <a:ext cx="1384617" cy="9230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F6DC0B3-97E7-BF95-4BC1-1150F34E4D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BFE26729-AE1E-703E-3396-5ABB1C743F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C7BE4DA-6558-EEF7-9AC1-D47FA1057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038A1-4472-4176-9F1E-7795E9A794AB}" type="datetimeFigureOut">
              <a:rPr lang="ko-KR" altLang="en-US" smtClean="0"/>
              <a:t>2022-11-21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E273FDB-414A-79EA-4CF1-1A9A95B51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0ABE32C-44B5-DF40-DBA5-B02342D0B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A18AA-A0A0-4F99-8D45-2C3EDCEAE5C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9345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AD60463-A92B-8901-F347-6B4259644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06C141B-A15C-20B9-168A-34F1A4DB91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4168FB5-E397-5D0C-3642-EE55A00F7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038A1-4472-4176-9F1E-7795E9A794AB}" type="datetimeFigureOut">
              <a:rPr lang="ko-KR" altLang="en-US" smtClean="0"/>
              <a:t>2022-11-21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0874995-A79A-1D0F-43EF-4DE66ED51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A77DF6C-1ACD-3ABA-C142-CB7517462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A18AA-A0A0-4F99-8D45-2C3EDCEAE5C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2332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7A3F2A83-4F06-B3B5-DC1A-70CB03F303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1A6714A-0077-9BF4-6342-7591545C7D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72EB189-E7BE-6653-A375-0AD894461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038A1-4472-4176-9F1E-7795E9A794AB}" type="datetimeFigureOut">
              <a:rPr lang="ko-KR" altLang="en-US" smtClean="0"/>
              <a:t>2022-11-21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90CF3DE-62DE-E7AB-2D83-5C12DB474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6C6ED5E-6B7F-E1EC-0A74-3AD9C3FC2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A18AA-A0A0-4F99-8D45-2C3EDCEAE5C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0857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007A22A-3F1D-8682-C733-03C7541C2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F7E0C44-94B3-B4CB-E9CE-ACDBAF7D3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B010502-11B6-D4AC-B6BB-196BC926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038A1-4472-4176-9F1E-7795E9A794AB}" type="datetimeFigureOut">
              <a:rPr lang="ko-KR" altLang="en-US" smtClean="0"/>
              <a:t>2022-11-21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0331451-7CC5-3683-E858-7A0E22185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8B6B648-61BC-663D-DA66-D8BCD12F0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A18AA-A0A0-4F99-8D45-2C3EDCEAE5C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3661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446B8E0-D5B6-7875-14B1-F335B5CD1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853F0B4-865B-B569-5ED6-06D8AD129B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D701A7-CBF5-EA3A-D678-33144BC6D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038A1-4472-4176-9F1E-7795E9A794AB}" type="datetimeFigureOut">
              <a:rPr lang="ko-KR" altLang="en-US" smtClean="0"/>
              <a:t>2022-11-21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53FF166-862D-6615-C22C-1048AC8DA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ECF069-07EE-7B38-AC97-1A084CD6B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A18AA-A0A0-4F99-8D45-2C3EDCEAE5C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6838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83D4C7F-8124-B3F2-4782-B8FB34308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A2108C4-D82F-70CF-7141-CF1B2D79C3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0940664-A1B0-86E2-ECB7-EAE062D1E6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6C01C25-9DDC-4058-370F-25AE11DE1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038A1-4472-4176-9F1E-7795E9A794AB}" type="datetimeFigureOut">
              <a:rPr lang="ko-KR" altLang="en-US" smtClean="0"/>
              <a:t>2022-11-21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99C5DA8-5A69-6F94-3AE3-41C47B525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AA3DBF3-5B4E-D666-C7DF-451620AD1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A18AA-A0A0-4F99-8D45-2C3EDCEAE5C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2230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1AD32D5-87DA-570B-9C46-C3C355EAA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6D07D22-C8BE-86EB-3E18-8AE6C10334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971A7B2-8A94-E03E-41BD-42C4983E0C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DE712FE-8F10-7177-E9D4-B3B9075EF3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2EF19DF-4B0B-0C53-AB43-02280C91D4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D5089C5B-6CF6-A835-2F8B-F1B77284C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038A1-4472-4176-9F1E-7795E9A794AB}" type="datetimeFigureOut">
              <a:rPr lang="ko-KR" altLang="en-US" smtClean="0"/>
              <a:t>2022-11-21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C2C4CA0E-4D10-88F9-2C91-3A2B83367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870DED81-2649-FC00-B2E3-755B7DAB2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A18AA-A0A0-4F99-8D45-2C3EDCEAE5C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0078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49F257B-E81E-6A2D-9EAB-2BAC59EA9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32AC51F8-AA98-7754-F3E9-A9A44B68E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038A1-4472-4176-9F1E-7795E9A794AB}" type="datetimeFigureOut">
              <a:rPr lang="ko-KR" altLang="en-US" smtClean="0"/>
              <a:t>2022-11-21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D95F4889-3F5E-A4EF-2AEA-776999C98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89B69636-B4D1-DE95-4F64-C25B10530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A18AA-A0A0-4F99-8D45-2C3EDCEAE5C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7538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6CA026E0-359C-E4B5-23CD-B45BF85DD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038A1-4472-4176-9F1E-7795E9A794AB}" type="datetimeFigureOut">
              <a:rPr lang="ko-KR" altLang="en-US" smtClean="0"/>
              <a:t>2022-11-21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20DD5C15-0B0C-55A8-9168-C456759E3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663358F-D98C-B7AF-3D56-E93519E82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A18AA-A0A0-4F99-8D45-2C3EDCEAE5C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8448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B2D6624-A1B4-FEA1-41F0-F1BAC7050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8DEA892-83C5-4805-34E1-872206C3F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CE9DBA5-5C4E-DADA-5499-FB0ED7AC87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8458031-0EC7-9D98-7716-FA6FAC782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038A1-4472-4176-9F1E-7795E9A794AB}" type="datetimeFigureOut">
              <a:rPr lang="ko-KR" altLang="en-US" smtClean="0"/>
              <a:t>2022-11-21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8C32F8A-99F9-6A18-59D3-8B57A182A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D68ACDA-3FC7-55C3-3BF5-5EFC6A31A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A18AA-A0A0-4F99-8D45-2C3EDCEAE5C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5469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4913964-493B-5DA9-00CD-DF11F8111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5D50A254-B04A-9A21-60D1-1319B1217E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12E9ACD-2EDE-6611-87BF-D5AD24BBDD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889B61C-75B9-C1F9-7A24-CB75DF4F3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038A1-4472-4176-9F1E-7795E9A794AB}" type="datetimeFigureOut">
              <a:rPr lang="ko-KR" altLang="en-US" smtClean="0"/>
              <a:t>2022-11-21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9C705DD-E624-169F-540B-12B0B5011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4F683F6-E53B-D143-EC86-8D4AABAF5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A18AA-A0A0-4F99-8D45-2C3EDCEAE5C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02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B1BA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E8AB8544-A541-569C-F271-91E4AC060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8B7E262-83EF-7E93-DC2C-94891A007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3F762E5-2B56-83EF-E066-2B851778A6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038A1-4472-4176-9F1E-7795E9A794AB}" type="datetimeFigureOut">
              <a:rPr lang="ko-KR" altLang="en-US" smtClean="0"/>
              <a:t>2022-11-21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A408309-1ABE-AA20-3C11-F1A8D23D2A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BEFC108-E40C-1DF0-6C2A-BBF06C637E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A18AA-A0A0-4F99-8D45-2C3EDCEAE5C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4113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lib007@korea.ac.kr" TargetMode="External"/><Relationship Id="rId2" Type="http://schemas.openxmlformats.org/officeDocument/2006/relationships/hyperlink" Target="http://lib.korea.ac.kr/admission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g"/><Relationship Id="rId4" Type="http://schemas.openxmlformats.org/officeDocument/2006/relationships/hyperlink" Target="http://psy.korea.ac.kr/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psy.korea.ac.kr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29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3CB2715C-E5A8-A7C0-4C01-1379D1A5ED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10" r="18914"/>
          <a:stretch/>
        </p:blipFill>
        <p:spPr>
          <a:xfrm>
            <a:off x="6975387" y="480283"/>
            <a:ext cx="4868562" cy="6377717"/>
          </a:xfrm>
          <a:prstGeom prst="rect">
            <a:avLst/>
          </a:prstGeom>
        </p:spPr>
      </p:pic>
      <p:grpSp>
        <p:nvGrpSpPr>
          <p:cNvPr id="12" name="그룹 11">
            <a:extLst>
              <a:ext uri="{FF2B5EF4-FFF2-40B4-BE49-F238E27FC236}">
                <a16:creationId xmlns:a16="http://schemas.microsoft.com/office/drawing/2014/main" id="{A45BF0D0-E563-985D-87E4-F9AA6F5F797B}"/>
              </a:ext>
            </a:extLst>
          </p:cNvPr>
          <p:cNvGrpSpPr/>
          <p:nvPr/>
        </p:nvGrpSpPr>
        <p:grpSpPr>
          <a:xfrm>
            <a:off x="1019821" y="2225840"/>
            <a:ext cx="6006620" cy="1674679"/>
            <a:chOff x="1019821" y="2286000"/>
            <a:chExt cx="6006620" cy="1674679"/>
          </a:xfrm>
        </p:grpSpPr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2E0F330D-E2E5-194C-A5C0-5000A05000E8}"/>
                </a:ext>
              </a:extLst>
            </p:cNvPr>
            <p:cNvGrpSpPr/>
            <p:nvPr/>
          </p:nvGrpSpPr>
          <p:grpSpPr>
            <a:xfrm>
              <a:off x="1019821" y="2286000"/>
              <a:ext cx="6006620" cy="1147138"/>
              <a:chOff x="1171421" y="2263140"/>
              <a:chExt cx="6006620" cy="1147138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6260AF5-AE20-4815-AE2F-04717B5CC946}"/>
                  </a:ext>
                </a:extLst>
              </p:cNvPr>
              <p:cNvSpPr txBox="1"/>
              <p:nvPr/>
            </p:nvSpPr>
            <p:spPr>
              <a:xfrm>
                <a:off x="1171421" y="2263140"/>
                <a:ext cx="3039762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500" spc="-100" dirty="0">
                    <a:solidFill>
                      <a:schemeClr val="bg1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고려대학교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073C06A-B579-0DFB-BC56-CB3B48406BB1}"/>
                  </a:ext>
                </a:extLst>
              </p:cNvPr>
              <p:cNvSpPr txBox="1"/>
              <p:nvPr/>
            </p:nvSpPr>
            <p:spPr>
              <a:xfrm>
                <a:off x="1171421" y="2671614"/>
                <a:ext cx="600662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4150" spc="-100" dirty="0">
                    <a:solidFill>
                      <a:schemeClr val="bg1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심리융합대학원 입학 설명회</a:t>
                </a: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D22C673-F6EE-EE3F-C0EF-CDD35A76F351}"/>
                </a:ext>
              </a:extLst>
            </p:cNvPr>
            <p:cNvSpPr txBox="1"/>
            <p:nvPr/>
          </p:nvSpPr>
          <p:spPr>
            <a:xfrm>
              <a:off x="1019821" y="3575958"/>
              <a:ext cx="6006620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900" spc="-50" dirty="0">
                  <a:solidFill>
                    <a:schemeClr val="bg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Graduate School of Psychological Convergence Science</a:t>
              </a:r>
              <a:endParaRPr lang="ko-KR" altLang="en-US" sz="1900" spc="-50" dirty="0">
                <a:solidFill>
                  <a:schemeClr val="bg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0673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19D1AE3-AE45-D2EC-F90D-AA07F95AF85D}"/>
              </a:ext>
            </a:extLst>
          </p:cNvPr>
          <p:cNvSpPr/>
          <p:nvPr/>
        </p:nvSpPr>
        <p:spPr>
          <a:xfrm>
            <a:off x="360000" y="360000"/>
            <a:ext cx="11472000" cy="613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B9DA40-81E6-B52C-F3F6-9157463ACF98}"/>
              </a:ext>
            </a:extLst>
          </p:cNvPr>
          <p:cNvSpPr txBox="1"/>
          <p:nvPr/>
        </p:nvSpPr>
        <p:spPr>
          <a:xfrm>
            <a:off x="5012234" y="2322575"/>
            <a:ext cx="6170116" cy="2876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  <a:buClr>
                <a:srgbClr val="97B1BA"/>
              </a:buClr>
            </a:pP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이는 이 다음 단계의 작업</a:t>
            </a:r>
            <a:r>
              <a:rPr lang="en-US" altLang="ko-KR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, </a:t>
            </a: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이직을 준비하기에도 필수적이며</a:t>
            </a:r>
          </a:p>
          <a:p>
            <a:pPr algn="r">
              <a:lnSpc>
                <a:spcPct val="130000"/>
              </a:lnSpc>
              <a:buClr>
                <a:srgbClr val="97B1BA"/>
              </a:buClr>
            </a:pP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후배들을 교육할 때에도 필요한 지식들이다</a:t>
            </a:r>
            <a:r>
              <a:rPr lang="en-US" altLang="ko-KR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</a:t>
            </a:r>
          </a:p>
          <a:p>
            <a:pPr algn="r">
              <a:lnSpc>
                <a:spcPct val="130000"/>
              </a:lnSpc>
              <a:buClr>
                <a:srgbClr val="97B1BA"/>
              </a:buClr>
            </a:pPr>
            <a:endParaRPr lang="en-US" altLang="ko-KR" sz="1400" spc="-100" dirty="0">
              <a:solidFill>
                <a:srgbClr val="6D6E7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algn="r">
              <a:lnSpc>
                <a:spcPct val="130000"/>
              </a:lnSpc>
              <a:buClr>
                <a:srgbClr val="97B1BA"/>
              </a:buClr>
            </a:pP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현재 사용하고 있던 지식은 대학교 때 습득한 부분이었고</a:t>
            </a:r>
          </a:p>
          <a:p>
            <a:pPr algn="r">
              <a:lnSpc>
                <a:spcPct val="130000"/>
              </a:lnSpc>
              <a:buClr>
                <a:srgbClr val="97B1BA"/>
              </a:buClr>
            </a:pP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이미 그후 십 수 년이 흘렀다</a:t>
            </a:r>
            <a:r>
              <a:rPr lang="en-US" altLang="ko-KR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</a:t>
            </a:r>
          </a:p>
          <a:p>
            <a:pPr algn="r">
              <a:lnSpc>
                <a:spcPct val="130000"/>
              </a:lnSpc>
              <a:buClr>
                <a:srgbClr val="97B1BA"/>
              </a:buClr>
            </a:pP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스스로도 매너리즘에 빠지기 직전이다</a:t>
            </a:r>
            <a:r>
              <a:rPr lang="en-US" altLang="ko-KR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</a:t>
            </a:r>
          </a:p>
          <a:p>
            <a:pPr algn="r">
              <a:lnSpc>
                <a:spcPct val="130000"/>
              </a:lnSpc>
              <a:buClr>
                <a:srgbClr val="97B1BA"/>
              </a:buClr>
            </a:pPr>
            <a:endParaRPr lang="en-US" altLang="ko-KR" sz="1400" spc="-100" dirty="0">
              <a:solidFill>
                <a:srgbClr val="6D6E7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algn="r">
              <a:lnSpc>
                <a:spcPct val="130000"/>
              </a:lnSpc>
              <a:buClr>
                <a:srgbClr val="97B1BA"/>
              </a:buClr>
            </a:pP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새로이 시작하는 고려대학교 심리융합과학대학원의 커리큘럼을 우연히 보게 된  </a:t>
            </a:r>
            <a:r>
              <a:rPr lang="en-US" altLang="ko-KR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A</a:t>
            </a: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님은</a:t>
            </a:r>
          </a:p>
          <a:p>
            <a:pPr algn="r">
              <a:lnSpc>
                <a:spcPct val="130000"/>
              </a:lnSpc>
              <a:buClr>
                <a:srgbClr val="97B1BA"/>
              </a:buClr>
            </a:pP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이것이 자신에게 최적의 프로그램이라고 생각하고 이에 지원</a:t>
            </a:r>
            <a:r>
              <a:rPr lang="en-US" altLang="ko-KR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, </a:t>
            </a:r>
            <a:br>
              <a:rPr lang="en-US" altLang="ko-KR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</a:b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마침내 합격하게 된다</a:t>
            </a:r>
            <a:r>
              <a:rPr lang="en-US" altLang="ko-KR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 </a:t>
            </a:r>
          </a:p>
        </p:txBody>
      </p:sp>
      <p:pic>
        <p:nvPicPr>
          <p:cNvPr id="3" name="Picture 2" descr="https://i.pinimg.com/564x/d9/05/8a/d9058a57a1b905b479d2c140af38779a.jpg">
            <a:extLst>
              <a:ext uri="{FF2B5EF4-FFF2-40B4-BE49-F238E27FC236}">
                <a16:creationId xmlns:a16="http://schemas.microsoft.com/office/drawing/2014/main" id="{C9042932-9D44-B9A9-FE4B-982F445CA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1496881"/>
            <a:ext cx="3622663" cy="452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그룹 4">
            <a:extLst>
              <a:ext uri="{FF2B5EF4-FFF2-40B4-BE49-F238E27FC236}">
                <a16:creationId xmlns:a16="http://schemas.microsoft.com/office/drawing/2014/main" id="{54D6E832-E609-8AE2-0FC6-846BBE5E2620}"/>
              </a:ext>
            </a:extLst>
          </p:cNvPr>
          <p:cNvGrpSpPr/>
          <p:nvPr/>
        </p:nvGrpSpPr>
        <p:grpSpPr>
          <a:xfrm>
            <a:off x="776123" y="737539"/>
            <a:ext cx="2830677" cy="477054"/>
            <a:chOff x="1258723" y="1728139"/>
            <a:chExt cx="2830677" cy="47705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AE34FEA-B761-D103-CA8D-BF4AEC187139}"/>
                </a:ext>
              </a:extLst>
            </p:cNvPr>
            <p:cNvSpPr txBox="1"/>
            <p:nvPr/>
          </p:nvSpPr>
          <p:spPr>
            <a:xfrm>
              <a:off x="1671816" y="1728139"/>
              <a:ext cx="2417584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500" spc="-100" dirty="0">
                  <a:solidFill>
                    <a:srgbClr val="6D6E7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인력 양성 사례</a:t>
              </a:r>
              <a:r>
                <a:rPr lang="en-US" altLang="ko-KR" sz="2500" spc="-100" dirty="0">
                  <a:solidFill>
                    <a:srgbClr val="6D6E7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 1</a:t>
              </a:r>
              <a:endParaRPr lang="ko-KR" altLang="en-US" sz="2500" spc="-100" dirty="0">
                <a:solidFill>
                  <a:srgbClr val="6D6E7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4811B55-A4E8-7881-9FAB-158ACF88F758}"/>
                </a:ext>
              </a:extLst>
            </p:cNvPr>
            <p:cNvSpPr txBox="1"/>
            <p:nvPr/>
          </p:nvSpPr>
          <p:spPr>
            <a:xfrm>
              <a:off x="1258723" y="1728139"/>
              <a:ext cx="531977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500" spc="-50" dirty="0">
                  <a:solidFill>
                    <a:srgbClr val="97B1BA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03</a:t>
              </a:r>
              <a:endParaRPr lang="ko-KR" altLang="en-US" sz="2500" spc="-50" dirty="0">
                <a:solidFill>
                  <a:srgbClr val="97B1BA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928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19D1AE3-AE45-D2EC-F90D-AA07F95AF85D}"/>
              </a:ext>
            </a:extLst>
          </p:cNvPr>
          <p:cNvSpPr/>
          <p:nvPr/>
        </p:nvSpPr>
        <p:spPr>
          <a:xfrm>
            <a:off x="360000" y="360000"/>
            <a:ext cx="11472000" cy="613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B9DA40-81E6-B52C-F3F6-9157463ACF98}"/>
              </a:ext>
            </a:extLst>
          </p:cNvPr>
          <p:cNvSpPr txBox="1"/>
          <p:nvPr/>
        </p:nvSpPr>
        <p:spPr>
          <a:xfrm>
            <a:off x="1009650" y="2019325"/>
            <a:ext cx="6170116" cy="343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Clr>
                <a:srgbClr val="97B1BA"/>
              </a:buClr>
            </a:pP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첫 학기에 수강한 기초과목들은 </a:t>
            </a:r>
            <a:b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</a:b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대중서나 교양프로그램에서 전해들은 심리학과는 판이했다</a:t>
            </a:r>
            <a:r>
              <a:rPr lang="en-US" altLang="ko-KR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 </a:t>
            </a:r>
          </a:p>
          <a:p>
            <a:pPr>
              <a:lnSpc>
                <a:spcPct val="130000"/>
              </a:lnSpc>
              <a:buClr>
                <a:srgbClr val="97B1BA"/>
              </a:buClr>
            </a:pP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데이터와의 싸움이다</a:t>
            </a:r>
            <a:r>
              <a:rPr lang="en-US" altLang="ko-KR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</a:t>
            </a:r>
          </a:p>
          <a:p>
            <a:pPr>
              <a:lnSpc>
                <a:spcPct val="130000"/>
              </a:lnSpc>
              <a:buClr>
                <a:srgbClr val="97B1BA"/>
              </a:buClr>
            </a:pP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통계와 정량적 분석에 대해 많은 시간을 투자해야 했다</a:t>
            </a:r>
            <a:r>
              <a:rPr lang="en-US" altLang="ko-KR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</a:t>
            </a:r>
          </a:p>
          <a:p>
            <a:pPr>
              <a:lnSpc>
                <a:spcPct val="130000"/>
              </a:lnSpc>
              <a:buClr>
                <a:srgbClr val="97B1BA"/>
              </a:buClr>
            </a:pPr>
            <a:r>
              <a:rPr lang="en-US" altLang="ko-KR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TI </a:t>
            </a: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트랙에서는 뇌의 구조와 정보처리 방식에 대한 수업들</a:t>
            </a:r>
            <a:r>
              <a:rPr lang="en-US" altLang="ko-KR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, </a:t>
            </a:r>
            <a:br>
              <a:rPr lang="en-US" altLang="ko-KR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</a:b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심지어는 약물중독에 관한 수업을 듣고 있다</a:t>
            </a:r>
            <a:r>
              <a:rPr lang="en-US" altLang="ko-KR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 </a:t>
            </a:r>
          </a:p>
          <a:p>
            <a:pPr>
              <a:lnSpc>
                <a:spcPct val="130000"/>
              </a:lnSpc>
              <a:buClr>
                <a:srgbClr val="97B1BA"/>
              </a:buClr>
            </a:pP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의대인지 컴퓨터학과인지 </a:t>
            </a:r>
            <a:r>
              <a:rPr lang="ko-KR" altLang="en-US" sz="1400" spc="-100" dirty="0" err="1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뇌과학과인지</a:t>
            </a: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알기 어려울 만큼 </a:t>
            </a:r>
            <a:b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</a:b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새로운 영역들에 대한 도전의 연속이다</a:t>
            </a:r>
            <a:r>
              <a:rPr lang="en-US" altLang="ko-KR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 </a:t>
            </a:r>
          </a:p>
          <a:p>
            <a:pPr>
              <a:lnSpc>
                <a:spcPct val="130000"/>
              </a:lnSpc>
              <a:buClr>
                <a:srgbClr val="97B1BA"/>
              </a:buClr>
            </a:pPr>
            <a:r>
              <a:rPr lang="en-US" altLang="ko-KR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/>
            </a:r>
            <a:br>
              <a:rPr lang="en-US" altLang="ko-KR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</a:b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그러다 문득</a:t>
            </a:r>
            <a:r>
              <a:rPr lang="en-US" altLang="ko-KR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, </a:t>
            </a: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심리 컨텐츠를 다루는 대중서나 유튜브를 보곤</a:t>
            </a:r>
          </a:p>
          <a:p>
            <a:pPr>
              <a:lnSpc>
                <a:spcPct val="130000"/>
              </a:lnSpc>
              <a:buClr>
                <a:srgbClr val="97B1BA"/>
              </a:buClr>
            </a:pP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‘어</a:t>
            </a:r>
            <a:r>
              <a:rPr lang="en-US" altLang="ko-KR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.. </a:t>
            </a: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저게 아닌데</a:t>
            </a:r>
            <a:r>
              <a:rPr lang="en-US" altLang="ko-KR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? </a:t>
            </a: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저건 아니지</a:t>
            </a:r>
            <a:r>
              <a:rPr lang="en-US" altLang="ko-KR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!’</a:t>
            </a: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하는 생각이 든다</a:t>
            </a:r>
            <a:r>
              <a:rPr lang="en-US" altLang="ko-KR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</a:t>
            </a:r>
          </a:p>
          <a:p>
            <a:pPr>
              <a:lnSpc>
                <a:spcPct val="130000"/>
              </a:lnSpc>
              <a:buClr>
                <a:srgbClr val="97B1BA"/>
              </a:buClr>
            </a:pP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인간의 행동과 정신 기능들에 대한 체계적인 이해가 잡힌다</a:t>
            </a:r>
            <a:r>
              <a:rPr lang="en-US" altLang="ko-KR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66F79DE-7618-4259-9C49-D51F3C97F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6038" y="1306381"/>
            <a:ext cx="3516311" cy="4862982"/>
          </a:xfrm>
          <a:prstGeom prst="rect">
            <a:avLst/>
          </a:prstGeom>
        </p:spPr>
      </p:pic>
      <p:grpSp>
        <p:nvGrpSpPr>
          <p:cNvPr id="3" name="그룹 2">
            <a:extLst>
              <a:ext uri="{FF2B5EF4-FFF2-40B4-BE49-F238E27FC236}">
                <a16:creationId xmlns:a16="http://schemas.microsoft.com/office/drawing/2014/main" id="{5D772E87-7FE2-C71E-3980-A320F97CCC8B}"/>
              </a:ext>
            </a:extLst>
          </p:cNvPr>
          <p:cNvGrpSpPr/>
          <p:nvPr/>
        </p:nvGrpSpPr>
        <p:grpSpPr>
          <a:xfrm>
            <a:off x="776123" y="737539"/>
            <a:ext cx="2830677" cy="477054"/>
            <a:chOff x="1258723" y="1728139"/>
            <a:chExt cx="2830677" cy="47705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BB8492D-BB27-8DE8-5C30-CAA27E62ECAB}"/>
                </a:ext>
              </a:extLst>
            </p:cNvPr>
            <p:cNvSpPr txBox="1"/>
            <p:nvPr/>
          </p:nvSpPr>
          <p:spPr>
            <a:xfrm>
              <a:off x="1671816" y="1728139"/>
              <a:ext cx="2417584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500" spc="-100" dirty="0">
                  <a:solidFill>
                    <a:srgbClr val="6D6E7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인력 양성 사례</a:t>
              </a:r>
              <a:r>
                <a:rPr lang="en-US" altLang="ko-KR" sz="2500" spc="-100" dirty="0">
                  <a:solidFill>
                    <a:srgbClr val="6D6E7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 1</a:t>
              </a:r>
              <a:endParaRPr lang="ko-KR" altLang="en-US" sz="2500" spc="-100" dirty="0">
                <a:solidFill>
                  <a:srgbClr val="6D6E7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9F96777-6A3F-D655-70D9-EC669FDC11DA}"/>
                </a:ext>
              </a:extLst>
            </p:cNvPr>
            <p:cNvSpPr txBox="1"/>
            <p:nvPr/>
          </p:nvSpPr>
          <p:spPr>
            <a:xfrm>
              <a:off x="1258723" y="1728139"/>
              <a:ext cx="531977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500" spc="-50" dirty="0">
                  <a:solidFill>
                    <a:srgbClr val="97B1BA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03</a:t>
              </a:r>
              <a:endParaRPr lang="ko-KR" altLang="en-US" sz="2500" spc="-50" dirty="0">
                <a:solidFill>
                  <a:srgbClr val="97B1BA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5088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19D1AE3-AE45-D2EC-F90D-AA07F95AF85D}"/>
              </a:ext>
            </a:extLst>
          </p:cNvPr>
          <p:cNvSpPr/>
          <p:nvPr/>
        </p:nvSpPr>
        <p:spPr>
          <a:xfrm>
            <a:off x="360000" y="360000"/>
            <a:ext cx="11472000" cy="613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B9DA40-81E6-B52C-F3F6-9157463ACF98}"/>
              </a:ext>
            </a:extLst>
          </p:cNvPr>
          <p:cNvSpPr txBox="1"/>
          <p:nvPr/>
        </p:nvSpPr>
        <p:spPr>
          <a:xfrm>
            <a:off x="5012233" y="2198293"/>
            <a:ext cx="6170116" cy="3157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  <a:buClr>
                <a:srgbClr val="97B1BA"/>
              </a:buClr>
            </a:pPr>
            <a:r>
              <a:rPr lang="en-US" altLang="ko-KR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ICT </a:t>
            </a: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기반의 인지기능 평가 수업을 수강하며</a:t>
            </a:r>
          </a:p>
          <a:p>
            <a:pPr algn="r">
              <a:lnSpc>
                <a:spcPct val="130000"/>
              </a:lnSpc>
              <a:buClr>
                <a:srgbClr val="97B1BA"/>
              </a:buClr>
            </a:pP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나의 다음 프로젝트의 콘텐츠가 조금씩 구축되었다</a:t>
            </a:r>
            <a:r>
              <a:rPr lang="en-US" altLang="ko-KR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</a:t>
            </a:r>
          </a:p>
          <a:p>
            <a:pPr algn="r">
              <a:lnSpc>
                <a:spcPct val="130000"/>
              </a:lnSpc>
              <a:buClr>
                <a:srgbClr val="97B1BA"/>
              </a:buClr>
            </a:pP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이후 정신질환과 디지털 치료에 관한 과목들을 수강하던 중</a:t>
            </a:r>
            <a:b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</a:b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마침 회사에서 청소년들의 정신 건강을 관리해주는 </a:t>
            </a:r>
            <a:b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</a:br>
            <a:r>
              <a:rPr lang="ko-KR" altLang="en-US" sz="1400" spc="-100" dirty="0" err="1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멘탈케어</a:t>
            </a: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앱에 대한 프로젝트를 수주하였다</a:t>
            </a:r>
            <a:r>
              <a:rPr lang="en-US" altLang="ko-KR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</a:t>
            </a:r>
            <a:br>
              <a:rPr lang="en-US" altLang="ko-KR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</a:b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수업진행방식은 교수님의 배려로 </a:t>
            </a:r>
            <a:r>
              <a:rPr lang="ko-KR" altLang="en-US" sz="1400" spc="-100" dirty="0" err="1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캡스톤</a:t>
            </a: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방식을 병행하게 되었다</a:t>
            </a:r>
            <a:r>
              <a:rPr lang="en-US" altLang="ko-KR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 </a:t>
            </a:r>
          </a:p>
          <a:p>
            <a:pPr algn="r">
              <a:lnSpc>
                <a:spcPct val="130000"/>
              </a:lnSpc>
              <a:buClr>
                <a:srgbClr val="97B1BA"/>
              </a:buClr>
            </a:pPr>
            <a:endParaRPr lang="en-US" altLang="ko-KR" sz="1400" spc="-100" dirty="0">
              <a:solidFill>
                <a:srgbClr val="6D6E7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algn="r">
              <a:lnSpc>
                <a:spcPct val="130000"/>
              </a:lnSpc>
              <a:buClr>
                <a:srgbClr val="97B1BA"/>
              </a:buClr>
            </a:pP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수업과 업무가 시너지를 일으키는 가운데 </a:t>
            </a:r>
            <a:b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</a:b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프로젝트에 그 어느때보다 크게 몰입을 하게 되었고 </a:t>
            </a:r>
            <a:b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</a:b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사용자 반응성과 데이터 기반의 </a:t>
            </a:r>
            <a:r>
              <a:rPr lang="ko-KR" altLang="en-US" sz="1400" spc="-100" dirty="0" err="1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백엔드가</a:t>
            </a: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더해지면서 </a:t>
            </a:r>
            <a:b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</a:b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의뢰자인 기업으로부터 상당한 호평을 듣는다</a:t>
            </a:r>
            <a:r>
              <a:rPr lang="en-US" altLang="ko-KR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</a:t>
            </a:r>
          </a:p>
        </p:txBody>
      </p:sp>
      <p:pic>
        <p:nvPicPr>
          <p:cNvPr id="3" name="Picture 2" descr="https://i.pinimg.com/564x/e2/00/93/e20093e20edd706f7718a18fdc62ef2a.jpg">
            <a:extLst>
              <a:ext uri="{FF2B5EF4-FFF2-40B4-BE49-F238E27FC236}">
                <a16:creationId xmlns:a16="http://schemas.microsoft.com/office/drawing/2014/main" id="{67FB4ABF-451D-3259-2297-5811AFAF86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74"/>
          <a:stretch/>
        </p:blipFill>
        <p:spPr bwMode="auto">
          <a:xfrm>
            <a:off x="1009650" y="1496830"/>
            <a:ext cx="3758489" cy="455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그룹 4">
            <a:extLst>
              <a:ext uri="{FF2B5EF4-FFF2-40B4-BE49-F238E27FC236}">
                <a16:creationId xmlns:a16="http://schemas.microsoft.com/office/drawing/2014/main" id="{5A2AE22C-CEC1-881F-D4BC-6E50100CFCD4}"/>
              </a:ext>
            </a:extLst>
          </p:cNvPr>
          <p:cNvGrpSpPr/>
          <p:nvPr/>
        </p:nvGrpSpPr>
        <p:grpSpPr>
          <a:xfrm>
            <a:off x="776123" y="737539"/>
            <a:ext cx="2830677" cy="477054"/>
            <a:chOff x="1258723" y="1728139"/>
            <a:chExt cx="2830677" cy="47705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C574D29-3AC6-F108-3AF3-DDB93A127723}"/>
                </a:ext>
              </a:extLst>
            </p:cNvPr>
            <p:cNvSpPr txBox="1"/>
            <p:nvPr/>
          </p:nvSpPr>
          <p:spPr>
            <a:xfrm>
              <a:off x="1671816" y="1728139"/>
              <a:ext cx="2417584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500" spc="-100" dirty="0">
                  <a:solidFill>
                    <a:srgbClr val="6D6E7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인력 양성 사례</a:t>
              </a:r>
              <a:r>
                <a:rPr lang="en-US" altLang="ko-KR" sz="2500" spc="-100" dirty="0">
                  <a:solidFill>
                    <a:srgbClr val="6D6E7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 1</a:t>
              </a:r>
              <a:endParaRPr lang="ko-KR" altLang="en-US" sz="2500" spc="-100" dirty="0">
                <a:solidFill>
                  <a:srgbClr val="6D6E7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82C9BAA-7259-8D87-6BC2-A6BE27D88EC2}"/>
                </a:ext>
              </a:extLst>
            </p:cNvPr>
            <p:cNvSpPr txBox="1"/>
            <p:nvPr/>
          </p:nvSpPr>
          <p:spPr>
            <a:xfrm>
              <a:off x="1258723" y="1728139"/>
              <a:ext cx="531977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500" spc="-50" dirty="0">
                  <a:solidFill>
                    <a:srgbClr val="97B1BA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03</a:t>
              </a:r>
              <a:endParaRPr lang="ko-KR" altLang="en-US" sz="2500" spc="-50" dirty="0">
                <a:solidFill>
                  <a:srgbClr val="97B1BA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2803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19D1AE3-AE45-D2EC-F90D-AA07F95AF85D}"/>
              </a:ext>
            </a:extLst>
          </p:cNvPr>
          <p:cNvSpPr/>
          <p:nvPr/>
        </p:nvSpPr>
        <p:spPr>
          <a:xfrm>
            <a:off x="360000" y="360000"/>
            <a:ext cx="11472000" cy="613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7" name="Picture 2" descr="https://i.pinimg.com/564x/74/d4/61/74d4619d89dafb8fb2e35104755204f6.jpg">
            <a:extLst>
              <a:ext uri="{FF2B5EF4-FFF2-40B4-BE49-F238E27FC236}">
                <a16:creationId xmlns:a16="http://schemas.microsoft.com/office/drawing/2014/main" id="{77C09917-286B-B56F-DE8D-434D36148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236" y="1344245"/>
            <a:ext cx="3587114" cy="476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B9DA40-81E6-B52C-F3F6-9157463ACF98}"/>
              </a:ext>
            </a:extLst>
          </p:cNvPr>
          <p:cNvSpPr txBox="1"/>
          <p:nvPr/>
        </p:nvSpPr>
        <p:spPr>
          <a:xfrm>
            <a:off x="1009650" y="2147605"/>
            <a:ext cx="6170116" cy="3157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Clr>
                <a:srgbClr val="97B1BA"/>
              </a:buClr>
            </a:pPr>
            <a:r>
              <a:rPr lang="en-US" altLang="ko-KR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2.5</a:t>
            </a: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년의 학위과정을 마치고 회사에서는 부장으로 승진하며 여러가지 도전이 기다리고 있다</a:t>
            </a:r>
            <a:r>
              <a:rPr lang="en-US" altLang="ko-KR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 </a:t>
            </a:r>
            <a:br>
              <a:rPr lang="en-US" altLang="ko-KR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</a:b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이제는 제품개발 뿐 아니라 조직관리 등 새로운 책임을 함께 맡고 있다</a:t>
            </a:r>
            <a:r>
              <a:rPr lang="en-US" altLang="ko-KR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 </a:t>
            </a:r>
          </a:p>
          <a:p>
            <a:pPr>
              <a:lnSpc>
                <a:spcPct val="130000"/>
              </a:lnSpc>
              <a:buClr>
                <a:srgbClr val="97B1BA"/>
              </a:buClr>
            </a:pP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고려대에서 수강한 신경다양성 과목은 이 지점에서 중요했다</a:t>
            </a:r>
            <a:r>
              <a:rPr lang="en-US" altLang="ko-KR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 </a:t>
            </a:r>
          </a:p>
          <a:p>
            <a:pPr>
              <a:lnSpc>
                <a:spcPct val="130000"/>
              </a:lnSpc>
              <a:buClr>
                <a:srgbClr val="97B1BA"/>
              </a:buClr>
            </a:pP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다양한 인재들을 어떤 방식으로 활용할 것인지 통찰이 필요한 시점이었다</a:t>
            </a:r>
            <a:r>
              <a:rPr lang="en-US" altLang="ko-KR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 </a:t>
            </a:r>
          </a:p>
          <a:p>
            <a:pPr>
              <a:lnSpc>
                <a:spcPct val="130000"/>
              </a:lnSpc>
              <a:buClr>
                <a:srgbClr val="97B1BA"/>
              </a:buClr>
            </a:pP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특히 최근 회사가 베트남 지사를 설립하면서 </a:t>
            </a:r>
            <a:b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</a:b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인종과 문화 다양성까지 고려해야 하는 상황이 되었다</a:t>
            </a:r>
            <a:r>
              <a:rPr lang="en-US" altLang="ko-KR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 </a:t>
            </a:r>
            <a:br>
              <a:rPr lang="en-US" altLang="ko-KR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</a:br>
            <a:endParaRPr lang="en-US" altLang="ko-KR" sz="1400" spc="-100" dirty="0">
              <a:solidFill>
                <a:srgbClr val="6D6E7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>
              <a:lnSpc>
                <a:spcPct val="130000"/>
              </a:lnSpc>
              <a:buClr>
                <a:srgbClr val="97B1BA"/>
              </a:buClr>
            </a:pP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다양성에 기반한 최적의 인력배치로 </a:t>
            </a:r>
            <a:b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</a:b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조직 구성원들의 만족감을 극대화하는 일에  주력했다</a:t>
            </a:r>
            <a:r>
              <a:rPr lang="en-US" altLang="ko-KR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 </a:t>
            </a:r>
            <a:br>
              <a:rPr lang="en-US" altLang="ko-KR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</a:b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정서지능측정과 만족도 조사 등 심리측정도구를 활용하여 </a:t>
            </a:r>
            <a:b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</a:b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애매한 구호에 그치지 않도록 하였다</a:t>
            </a:r>
            <a:r>
              <a:rPr lang="en-US" altLang="ko-KR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0AC720BA-F677-3796-0041-EDA2DE3395B8}"/>
              </a:ext>
            </a:extLst>
          </p:cNvPr>
          <p:cNvGrpSpPr/>
          <p:nvPr/>
        </p:nvGrpSpPr>
        <p:grpSpPr>
          <a:xfrm>
            <a:off x="776123" y="737539"/>
            <a:ext cx="2830677" cy="477054"/>
            <a:chOff x="1258723" y="1728139"/>
            <a:chExt cx="2830677" cy="47705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F7C1159-806C-7BB0-A803-90C47401D4CE}"/>
                </a:ext>
              </a:extLst>
            </p:cNvPr>
            <p:cNvSpPr txBox="1"/>
            <p:nvPr/>
          </p:nvSpPr>
          <p:spPr>
            <a:xfrm>
              <a:off x="1671816" y="1728139"/>
              <a:ext cx="2417584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500" spc="-100" dirty="0">
                  <a:solidFill>
                    <a:srgbClr val="6D6E7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인력 양성 사례</a:t>
              </a:r>
              <a:r>
                <a:rPr lang="en-US" altLang="ko-KR" sz="2500" spc="-100" dirty="0">
                  <a:solidFill>
                    <a:srgbClr val="6D6E7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 1</a:t>
              </a:r>
              <a:endParaRPr lang="ko-KR" altLang="en-US" sz="2500" spc="-100" dirty="0">
                <a:solidFill>
                  <a:srgbClr val="6D6E7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3A2D837-8A07-93C1-3AD7-6A6FC3F0D5CD}"/>
                </a:ext>
              </a:extLst>
            </p:cNvPr>
            <p:cNvSpPr txBox="1"/>
            <p:nvPr/>
          </p:nvSpPr>
          <p:spPr>
            <a:xfrm>
              <a:off x="1258723" y="1728139"/>
              <a:ext cx="531977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500" spc="-50" dirty="0">
                  <a:solidFill>
                    <a:srgbClr val="97B1BA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03</a:t>
              </a:r>
              <a:endParaRPr lang="ko-KR" altLang="en-US" sz="2500" spc="-50" dirty="0">
                <a:solidFill>
                  <a:srgbClr val="97B1BA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2397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19D1AE3-AE45-D2EC-F90D-AA07F95AF85D}"/>
              </a:ext>
            </a:extLst>
          </p:cNvPr>
          <p:cNvSpPr/>
          <p:nvPr/>
        </p:nvSpPr>
        <p:spPr>
          <a:xfrm>
            <a:off x="360000" y="360000"/>
            <a:ext cx="11472000" cy="613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B9DA40-81E6-B52C-F3F6-9157463ACF98}"/>
              </a:ext>
            </a:extLst>
          </p:cNvPr>
          <p:cNvSpPr txBox="1"/>
          <p:nvPr/>
        </p:nvSpPr>
        <p:spPr>
          <a:xfrm>
            <a:off x="5006819" y="2004061"/>
            <a:ext cx="6170116" cy="343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  <a:buClr>
                <a:srgbClr val="97B1BA"/>
              </a:buClr>
            </a:pPr>
            <a:endParaRPr lang="ko-KR" altLang="en-US" sz="1400" spc="-100" dirty="0">
              <a:solidFill>
                <a:srgbClr val="6D6E7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algn="r">
              <a:lnSpc>
                <a:spcPct val="130000"/>
              </a:lnSpc>
              <a:buClr>
                <a:srgbClr val="97B1BA"/>
              </a:buClr>
            </a:pPr>
            <a:r>
              <a:rPr lang="en-US" altLang="ko-KR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A</a:t>
            </a: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님이 고려대학교 심리융합과학대학원을 졸업한 지  벌써 </a:t>
            </a:r>
            <a:r>
              <a:rPr lang="en-US" altLang="ko-KR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10</a:t>
            </a: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년이다</a:t>
            </a:r>
            <a:r>
              <a:rPr lang="en-US" altLang="ko-KR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 </a:t>
            </a:r>
            <a:br>
              <a:rPr lang="en-US" altLang="ko-KR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</a:br>
            <a:r>
              <a:rPr lang="en-US" altLang="ko-KR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/>
            </a:r>
            <a:br>
              <a:rPr lang="en-US" altLang="ko-KR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</a:b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당시의 회사에서 고속으로 임원이 되었고 </a:t>
            </a:r>
            <a:b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</a:b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이때 디자인 분야에 심리학적 </a:t>
            </a:r>
            <a:r>
              <a:rPr lang="ko-KR" altLang="en-US" sz="1400" spc="-100" dirty="0" err="1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테크를</a:t>
            </a: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도입한 것이</a:t>
            </a:r>
            <a:b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</a:b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커리어의 급격한 발전이 이뤄진 전환점이 되었다</a:t>
            </a:r>
            <a:r>
              <a:rPr lang="en-US" altLang="ko-KR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 </a:t>
            </a:r>
            <a:br>
              <a:rPr lang="en-US" altLang="ko-KR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</a:br>
            <a:r>
              <a:rPr lang="en-US" altLang="ko-KR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/>
            </a:r>
            <a:br>
              <a:rPr lang="en-US" altLang="ko-KR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</a:b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현재는 독립된 회사를 차려 눈코 뜰 새 없이 바쁘다</a:t>
            </a:r>
            <a:r>
              <a:rPr lang="en-US" altLang="ko-KR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 </a:t>
            </a:r>
            <a:br>
              <a:rPr lang="en-US" altLang="ko-KR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</a:b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당시의 심리학과 인간에 대한 이해를 바탕으로 </a:t>
            </a:r>
            <a:b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</a:b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디자인업계에서는 독보적인 위상을 차지하고 있다</a:t>
            </a:r>
            <a:r>
              <a:rPr lang="en-US" altLang="ko-KR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 </a:t>
            </a:r>
          </a:p>
          <a:p>
            <a:pPr algn="r">
              <a:lnSpc>
                <a:spcPct val="130000"/>
              </a:lnSpc>
              <a:buClr>
                <a:srgbClr val="97B1BA"/>
              </a:buClr>
            </a:pP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인간기반 </a:t>
            </a:r>
            <a:r>
              <a:rPr lang="en-US" altLang="ko-KR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UX </a:t>
            </a: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프레임워크에 관한 한  최고의 기업으로 인정을 받고 있고 </a:t>
            </a:r>
            <a:b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</a:b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사원들의 회사에 대한 자긍심도 큰 것이  </a:t>
            </a:r>
            <a:r>
              <a:rPr lang="en-US" altLang="ko-KR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A</a:t>
            </a: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님의 가장 큰 자부심이다</a:t>
            </a:r>
            <a:r>
              <a:rPr lang="en-US" altLang="ko-KR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 </a:t>
            </a:r>
          </a:p>
        </p:txBody>
      </p:sp>
      <p:pic>
        <p:nvPicPr>
          <p:cNvPr id="3" name="Picture 2" descr="https://i.pinimg.com/564x/0a/39/ed/0a39ed7e89a72f41b1b6f43de2199ed2.jpg">
            <a:extLst>
              <a:ext uri="{FF2B5EF4-FFF2-40B4-BE49-F238E27FC236}">
                <a16:creationId xmlns:a16="http://schemas.microsoft.com/office/drawing/2014/main" id="{C7AAF54D-B947-3EDB-E6D0-6563A5F34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1724024"/>
            <a:ext cx="3997169" cy="3997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그룹 4">
            <a:extLst>
              <a:ext uri="{FF2B5EF4-FFF2-40B4-BE49-F238E27FC236}">
                <a16:creationId xmlns:a16="http://schemas.microsoft.com/office/drawing/2014/main" id="{F70DEFA2-DC3D-D144-22B6-7D1EAAE6C2E9}"/>
              </a:ext>
            </a:extLst>
          </p:cNvPr>
          <p:cNvGrpSpPr/>
          <p:nvPr/>
        </p:nvGrpSpPr>
        <p:grpSpPr>
          <a:xfrm>
            <a:off x="776123" y="737539"/>
            <a:ext cx="2830677" cy="477054"/>
            <a:chOff x="1258723" y="1728139"/>
            <a:chExt cx="2830677" cy="47705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137AB74-909A-0B10-D6A4-F10AACDE73E4}"/>
                </a:ext>
              </a:extLst>
            </p:cNvPr>
            <p:cNvSpPr txBox="1"/>
            <p:nvPr/>
          </p:nvSpPr>
          <p:spPr>
            <a:xfrm>
              <a:off x="1671816" y="1728139"/>
              <a:ext cx="2417584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500" spc="-100" dirty="0">
                  <a:solidFill>
                    <a:srgbClr val="6D6E7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인력 양성 사례</a:t>
              </a:r>
              <a:r>
                <a:rPr lang="en-US" altLang="ko-KR" sz="2500" spc="-100" dirty="0">
                  <a:solidFill>
                    <a:srgbClr val="6D6E7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 1</a:t>
              </a:r>
              <a:endParaRPr lang="ko-KR" altLang="en-US" sz="2500" spc="-100" dirty="0">
                <a:solidFill>
                  <a:srgbClr val="6D6E7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771BCA5-2992-D12B-9067-FA2E66A29AAA}"/>
                </a:ext>
              </a:extLst>
            </p:cNvPr>
            <p:cNvSpPr txBox="1"/>
            <p:nvPr/>
          </p:nvSpPr>
          <p:spPr>
            <a:xfrm>
              <a:off x="1258723" y="1728139"/>
              <a:ext cx="531977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500" spc="-50" dirty="0">
                  <a:solidFill>
                    <a:srgbClr val="97B1BA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03</a:t>
              </a:r>
              <a:endParaRPr lang="ko-KR" altLang="en-US" sz="2500" spc="-50" dirty="0">
                <a:solidFill>
                  <a:srgbClr val="97B1BA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2156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19D1AE3-AE45-D2EC-F90D-AA07F95AF85D}"/>
              </a:ext>
            </a:extLst>
          </p:cNvPr>
          <p:cNvSpPr/>
          <p:nvPr/>
        </p:nvSpPr>
        <p:spPr>
          <a:xfrm>
            <a:off x="360000" y="360000"/>
            <a:ext cx="11472000" cy="613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7F53A933-E7E4-FD50-AA45-935E7BC601C5}"/>
              </a:ext>
            </a:extLst>
          </p:cNvPr>
          <p:cNvGrpSpPr/>
          <p:nvPr/>
        </p:nvGrpSpPr>
        <p:grpSpPr>
          <a:xfrm>
            <a:off x="3539353" y="1673792"/>
            <a:ext cx="5113294" cy="3510416"/>
            <a:chOff x="3539353" y="1894443"/>
            <a:chExt cx="5113294" cy="3510416"/>
          </a:xfrm>
        </p:grpSpPr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630D555F-39B6-044E-D8AE-FE4BCDFBA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7363" y="1894443"/>
              <a:ext cx="2417275" cy="2417275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C3C6A21-C44B-A231-27F4-240CC1C31CC5}"/>
                </a:ext>
              </a:extLst>
            </p:cNvPr>
            <p:cNvSpPr txBox="1"/>
            <p:nvPr/>
          </p:nvSpPr>
          <p:spPr>
            <a:xfrm>
              <a:off x="3539353" y="4481145"/>
              <a:ext cx="5113294" cy="923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  <a:buClr>
                  <a:srgbClr val="97B1BA"/>
                </a:buClr>
              </a:pPr>
              <a:r>
                <a:rPr lang="ko-KR" altLang="en-US" spc="-100" dirty="0">
                  <a:solidFill>
                    <a:srgbClr val="6D6E7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심리</a:t>
              </a:r>
              <a:r>
                <a:rPr lang="en-US" altLang="ko-KR" spc="-100" dirty="0">
                  <a:solidFill>
                    <a:srgbClr val="6D6E7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 </a:t>
              </a:r>
              <a:r>
                <a:rPr lang="ko-KR" altLang="en-US" spc="-100" dirty="0">
                  <a:solidFill>
                    <a:srgbClr val="6D6E7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융합적 역량을 가진</a:t>
              </a:r>
            </a:p>
            <a:p>
              <a:pPr algn="ctr">
                <a:lnSpc>
                  <a:spcPct val="130000"/>
                </a:lnSpc>
                <a:buClr>
                  <a:srgbClr val="97B1BA"/>
                </a:buClr>
              </a:pPr>
              <a:r>
                <a:rPr lang="ko-KR" altLang="en-US" sz="2500" spc="-100" dirty="0">
                  <a:solidFill>
                    <a:srgbClr val="802937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인력 양성 사례 </a:t>
              </a:r>
              <a:r>
                <a:rPr lang="en-US" altLang="ko-KR" sz="2500" spc="-100" dirty="0">
                  <a:solidFill>
                    <a:srgbClr val="802937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2</a:t>
              </a:r>
              <a:r>
                <a:rPr lang="ko-KR" altLang="en-US" sz="2500" spc="-100" dirty="0">
                  <a:solidFill>
                    <a:srgbClr val="802937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 </a:t>
              </a:r>
              <a:endParaRPr lang="ko-KR" altLang="en-US" sz="2500" spc="-100" dirty="0">
                <a:solidFill>
                  <a:srgbClr val="6D6E7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2297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19D1AE3-AE45-D2EC-F90D-AA07F95AF85D}"/>
              </a:ext>
            </a:extLst>
          </p:cNvPr>
          <p:cNvSpPr/>
          <p:nvPr/>
        </p:nvSpPr>
        <p:spPr>
          <a:xfrm>
            <a:off x="360000" y="360000"/>
            <a:ext cx="11472000" cy="613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B9DA40-81E6-B52C-F3F6-9157463ACF98}"/>
              </a:ext>
            </a:extLst>
          </p:cNvPr>
          <p:cNvSpPr txBox="1"/>
          <p:nvPr/>
        </p:nvSpPr>
        <p:spPr>
          <a:xfrm>
            <a:off x="1015067" y="2757719"/>
            <a:ext cx="6170116" cy="1756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Clr>
                <a:srgbClr val="97B1BA"/>
              </a:buClr>
            </a:pP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컴퓨터공학 전공 후 국내 모기업에서 개발자로 일하는 </a:t>
            </a:r>
            <a:r>
              <a:rPr lang="en-US" altLang="ko-KR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B</a:t>
            </a: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님은 </a:t>
            </a:r>
            <a:b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</a:b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스마트폰</a:t>
            </a:r>
            <a:r>
              <a:rPr lang="en-US" altLang="ko-KR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, </a:t>
            </a: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가전</a:t>
            </a:r>
            <a:r>
              <a:rPr lang="en-US" altLang="ko-KR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, TV </a:t>
            </a: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등 기기에 적용되는  인공지능 비서 서비스를 개발하고 있다</a:t>
            </a:r>
            <a:r>
              <a:rPr lang="en-US" altLang="ko-KR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 </a:t>
            </a:r>
            <a:br>
              <a:rPr lang="en-US" altLang="ko-KR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</a:br>
            <a:r>
              <a:rPr lang="en-US" altLang="ko-KR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/>
            </a:r>
            <a:br>
              <a:rPr lang="en-US" altLang="ko-KR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</a:b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각종 모바일 기기 뿐 아니라  해당 대기업에서 출시하는 모든 전자 제품</a:t>
            </a:r>
            <a:r>
              <a:rPr lang="en-US" altLang="ko-KR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, </a:t>
            </a:r>
            <a:br>
              <a:rPr lang="en-US" altLang="ko-KR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</a:b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특히 가전 제품에까지 인공지능 비서가 탑재되면서 </a:t>
            </a:r>
            <a:endParaRPr lang="en-US" altLang="ko-KR" sz="1400" spc="-100" dirty="0">
              <a:solidFill>
                <a:srgbClr val="6D6E7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>
              <a:lnSpc>
                <a:spcPct val="130000"/>
              </a:lnSpc>
              <a:buClr>
                <a:srgbClr val="97B1BA"/>
              </a:buClr>
            </a:pP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개발 부서의 역할은 점점 더 막중해지고 있다</a:t>
            </a:r>
            <a:r>
              <a:rPr lang="en-US" altLang="ko-KR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 </a:t>
            </a: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F70DEFA2-DC3D-D144-22B6-7D1EAAE6C2E9}"/>
              </a:ext>
            </a:extLst>
          </p:cNvPr>
          <p:cNvGrpSpPr/>
          <p:nvPr/>
        </p:nvGrpSpPr>
        <p:grpSpPr>
          <a:xfrm>
            <a:off x="776123" y="737539"/>
            <a:ext cx="2830677" cy="477054"/>
            <a:chOff x="1258723" y="1728139"/>
            <a:chExt cx="2830677" cy="47705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137AB74-909A-0B10-D6A4-F10AACDE73E4}"/>
                </a:ext>
              </a:extLst>
            </p:cNvPr>
            <p:cNvSpPr txBox="1"/>
            <p:nvPr/>
          </p:nvSpPr>
          <p:spPr>
            <a:xfrm>
              <a:off x="1671816" y="1728139"/>
              <a:ext cx="2417584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500" spc="-100" dirty="0">
                  <a:solidFill>
                    <a:srgbClr val="6D6E7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인력 양성 사례</a:t>
              </a:r>
              <a:r>
                <a:rPr lang="en-US" altLang="ko-KR" sz="2500" spc="-100" dirty="0">
                  <a:solidFill>
                    <a:srgbClr val="6D6E7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 2</a:t>
              </a:r>
              <a:endParaRPr lang="ko-KR" altLang="en-US" sz="2500" spc="-100" dirty="0">
                <a:solidFill>
                  <a:srgbClr val="6D6E7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771BCA5-2992-D12B-9067-FA2E66A29AAA}"/>
                </a:ext>
              </a:extLst>
            </p:cNvPr>
            <p:cNvSpPr txBox="1"/>
            <p:nvPr/>
          </p:nvSpPr>
          <p:spPr>
            <a:xfrm>
              <a:off x="1258723" y="1728139"/>
              <a:ext cx="531977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500" spc="-50" dirty="0">
                  <a:solidFill>
                    <a:srgbClr val="97B1BA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03</a:t>
              </a:r>
              <a:endParaRPr lang="ko-KR" altLang="en-US" sz="2500" spc="-50" dirty="0">
                <a:solidFill>
                  <a:srgbClr val="97B1BA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pic>
        <p:nvPicPr>
          <p:cNvPr id="2" name="Picture 2">
            <a:extLst>
              <a:ext uri="{FF2B5EF4-FFF2-40B4-BE49-F238E27FC236}">
                <a16:creationId xmlns:a16="http://schemas.microsoft.com/office/drawing/2014/main" id="{5DFA5D65-509A-4E3C-11E1-7A09C128E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95" y="360001"/>
            <a:ext cx="3822041" cy="613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3500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19D1AE3-AE45-D2EC-F90D-AA07F95AF85D}"/>
              </a:ext>
            </a:extLst>
          </p:cNvPr>
          <p:cNvSpPr/>
          <p:nvPr/>
        </p:nvSpPr>
        <p:spPr>
          <a:xfrm>
            <a:off x="360000" y="360000"/>
            <a:ext cx="11472000" cy="613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B9DA40-81E6-B52C-F3F6-9157463ACF98}"/>
              </a:ext>
            </a:extLst>
          </p:cNvPr>
          <p:cNvSpPr txBox="1"/>
          <p:nvPr/>
        </p:nvSpPr>
        <p:spPr>
          <a:xfrm>
            <a:off x="5012234" y="1779632"/>
            <a:ext cx="6170116" cy="3997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  <a:buClr>
                <a:srgbClr val="97B1BA"/>
              </a:buClr>
            </a:pPr>
            <a:r>
              <a:rPr lang="en-US" altLang="ko-KR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B</a:t>
            </a: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님은 새로운 인공지능 개발 프로젝트에 합류하게 되면서</a:t>
            </a:r>
            <a:b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</a:b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사람들이 “원하는” 인공지능이 무엇일까 생각을 거듭하다</a:t>
            </a:r>
          </a:p>
          <a:p>
            <a:pPr algn="r">
              <a:lnSpc>
                <a:spcPct val="130000"/>
              </a:lnSpc>
              <a:buClr>
                <a:srgbClr val="97B1BA"/>
              </a:buClr>
            </a:pP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문득 심리학 공부를 다시 해보는 것이 좋을지를 고민하기 시작한다</a:t>
            </a:r>
            <a:r>
              <a:rPr lang="en-US" altLang="ko-KR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</a:t>
            </a:r>
            <a:br>
              <a:rPr lang="en-US" altLang="ko-KR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</a:br>
            <a:r>
              <a:rPr lang="en-US" altLang="ko-KR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/>
            </a:r>
            <a:br>
              <a:rPr lang="en-US" altLang="ko-KR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</a:b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해당 기업 기술원의 전 회장님은 </a:t>
            </a:r>
            <a:b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</a:b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기술을 하는 사람일수록 심리학이 근간이어야 한다고 강조하시기도 했는데</a:t>
            </a:r>
            <a:r>
              <a:rPr lang="en-US" altLang="ko-KR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, </a:t>
            </a:r>
            <a:br>
              <a:rPr lang="en-US" altLang="ko-KR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</a:b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그때 당시엔 심리학 서적을 좀 들춰보다가 말긴 했던 터다</a:t>
            </a:r>
            <a:r>
              <a:rPr lang="en-US" altLang="ko-KR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</a:t>
            </a:r>
          </a:p>
          <a:p>
            <a:pPr algn="r">
              <a:lnSpc>
                <a:spcPct val="130000"/>
              </a:lnSpc>
              <a:buClr>
                <a:srgbClr val="97B1BA"/>
              </a:buClr>
            </a:pPr>
            <a:endParaRPr lang="en-US" altLang="ko-KR" sz="1400" spc="-100" dirty="0">
              <a:solidFill>
                <a:srgbClr val="6D6E7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algn="r">
              <a:lnSpc>
                <a:spcPct val="130000"/>
              </a:lnSpc>
              <a:buClr>
                <a:srgbClr val="97B1BA"/>
              </a:buClr>
            </a:pP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가르쳐주는 사람 없이 책을 들여다 </a:t>
            </a:r>
            <a:r>
              <a:rPr lang="ko-KR" altLang="en-US" sz="1400" spc="-100" dirty="0" err="1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보려니</a:t>
            </a: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막연했고</a:t>
            </a:r>
            <a:b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</a:b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독서 동호회에서는 주로 힐링 류의 책을 읽는 듯 했다</a:t>
            </a:r>
            <a:r>
              <a:rPr lang="en-US" altLang="ko-KR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</a:t>
            </a:r>
          </a:p>
          <a:p>
            <a:pPr algn="r">
              <a:lnSpc>
                <a:spcPct val="130000"/>
              </a:lnSpc>
              <a:buClr>
                <a:srgbClr val="97B1BA"/>
              </a:buClr>
            </a:pPr>
            <a:endParaRPr lang="en-US" altLang="ko-KR" sz="1400" spc="-100" dirty="0">
              <a:solidFill>
                <a:srgbClr val="6D6E7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algn="r">
              <a:lnSpc>
                <a:spcPct val="130000"/>
              </a:lnSpc>
              <a:buClr>
                <a:srgbClr val="97B1BA"/>
              </a:buClr>
            </a:pP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이에 전문적인 심리학 공부를 위해 다방면으로 알아보던 중 </a:t>
            </a:r>
            <a:endParaRPr lang="en-US" altLang="ko-KR" sz="1400" spc="-100" dirty="0">
              <a:solidFill>
                <a:srgbClr val="6D6E7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algn="r">
              <a:lnSpc>
                <a:spcPct val="130000"/>
              </a:lnSpc>
              <a:buClr>
                <a:srgbClr val="97B1BA"/>
              </a:buClr>
            </a:pP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고려대 심리융합과학대학원의 신입생 모집요강을 보았고</a:t>
            </a:r>
            <a:b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</a:b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이후 망설임 없이 지원해 합격 소식을 들을 수 있었다</a:t>
            </a:r>
            <a:r>
              <a:rPr lang="en-US" altLang="ko-KR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27F6BF5B-FC4A-4E2D-D0B2-F4C627B0D5E2}"/>
              </a:ext>
            </a:extLst>
          </p:cNvPr>
          <p:cNvGrpSpPr/>
          <p:nvPr/>
        </p:nvGrpSpPr>
        <p:grpSpPr>
          <a:xfrm>
            <a:off x="776123" y="737539"/>
            <a:ext cx="2830677" cy="477054"/>
            <a:chOff x="1258723" y="1728139"/>
            <a:chExt cx="2830677" cy="47705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82E40FB-7F9C-F230-6F8C-8D38060ABCA5}"/>
                </a:ext>
              </a:extLst>
            </p:cNvPr>
            <p:cNvSpPr txBox="1"/>
            <p:nvPr/>
          </p:nvSpPr>
          <p:spPr>
            <a:xfrm>
              <a:off x="1671816" y="1728139"/>
              <a:ext cx="2417584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500" spc="-100" dirty="0">
                  <a:solidFill>
                    <a:srgbClr val="6D6E7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인력 양성 사례</a:t>
              </a:r>
              <a:r>
                <a:rPr lang="en-US" altLang="ko-KR" sz="2500" spc="-100" dirty="0">
                  <a:solidFill>
                    <a:srgbClr val="6D6E7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 2</a:t>
              </a:r>
              <a:endParaRPr lang="ko-KR" altLang="en-US" sz="2500" spc="-100" dirty="0">
                <a:solidFill>
                  <a:srgbClr val="6D6E7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050E5F5-73C2-A5A6-1A2C-AB9958BA1022}"/>
                </a:ext>
              </a:extLst>
            </p:cNvPr>
            <p:cNvSpPr txBox="1"/>
            <p:nvPr/>
          </p:nvSpPr>
          <p:spPr>
            <a:xfrm>
              <a:off x="1258723" y="1728139"/>
              <a:ext cx="531977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500" spc="-50" dirty="0">
                  <a:solidFill>
                    <a:srgbClr val="97B1BA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03</a:t>
              </a:r>
              <a:endParaRPr lang="ko-KR" altLang="en-US" sz="2500" spc="-50" dirty="0">
                <a:solidFill>
                  <a:srgbClr val="97B1BA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pic>
        <p:nvPicPr>
          <p:cNvPr id="2" name="Picture 2" descr="https://i.pinimg.com/564x/04/b5/93/04b59384d76dd513009ee793865df7c9.jpg">
            <a:extLst>
              <a:ext uri="{FF2B5EF4-FFF2-40B4-BE49-F238E27FC236}">
                <a16:creationId xmlns:a16="http://schemas.microsoft.com/office/drawing/2014/main" id="{FA2B369B-9D02-AF5D-25AE-836F4B112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1347253"/>
            <a:ext cx="3771900" cy="486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3598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19D1AE3-AE45-D2EC-F90D-AA07F95AF85D}"/>
              </a:ext>
            </a:extLst>
          </p:cNvPr>
          <p:cNvSpPr/>
          <p:nvPr/>
        </p:nvSpPr>
        <p:spPr>
          <a:xfrm>
            <a:off x="360000" y="360000"/>
            <a:ext cx="11472000" cy="613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B9DA40-81E6-B52C-F3F6-9157463ACF98}"/>
              </a:ext>
            </a:extLst>
          </p:cNvPr>
          <p:cNvSpPr txBox="1"/>
          <p:nvPr/>
        </p:nvSpPr>
        <p:spPr>
          <a:xfrm>
            <a:off x="1015067" y="1900194"/>
            <a:ext cx="6170116" cy="3717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Clr>
                <a:srgbClr val="97B1BA"/>
              </a:buClr>
            </a:pP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첫 학기</a:t>
            </a:r>
            <a:r>
              <a:rPr lang="en-US" altLang="ko-KR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, </a:t>
            </a: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심리학 기초 수업에서 배운 </a:t>
            </a:r>
            <a:b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</a:b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심리과학의 이론들은 대중서에서 본 내용의 </a:t>
            </a:r>
            <a:r>
              <a:rPr lang="ko-KR" altLang="en-US" sz="1400" spc="-100" dirty="0" err="1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확장판이었다</a:t>
            </a:r>
            <a:r>
              <a:rPr lang="en-US" altLang="ko-KR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</a:t>
            </a:r>
          </a:p>
          <a:p>
            <a:pPr>
              <a:lnSpc>
                <a:spcPct val="130000"/>
              </a:lnSpc>
              <a:buClr>
                <a:srgbClr val="97B1BA"/>
              </a:buClr>
            </a:pP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인간과 다양한 사회적 관계에 대해  새삼스럽게 깨닫게 된 부분도 있어 </a:t>
            </a:r>
            <a:b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</a:b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동료들에게도 내용을 전도</a:t>
            </a:r>
            <a:r>
              <a:rPr lang="en-US" altLang="ko-KR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(?)</a:t>
            </a: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하기 시작했다</a:t>
            </a:r>
            <a:r>
              <a:rPr lang="en-US" altLang="ko-KR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</a:t>
            </a:r>
          </a:p>
          <a:p>
            <a:pPr>
              <a:lnSpc>
                <a:spcPct val="130000"/>
              </a:lnSpc>
              <a:buClr>
                <a:srgbClr val="97B1BA"/>
              </a:buClr>
            </a:pPr>
            <a:endParaRPr lang="en-US" altLang="ko-KR" sz="1400" spc="-100" dirty="0">
              <a:solidFill>
                <a:srgbClr val="6D6E7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>
              <a:lnSpc>
                <a:spcPct val="130000"/>
              </a:lnSpc>
              <a:buClr>
                <a:srgbClr val="97B1BA"/>
              </a:buClr>
            </a:pPr>
            <a:r>
              <a:rPr lang="en-US" altLang="ko-KR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B</a:t>
            </a: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님은 점점 자신이 개발하는 인공지능 비서를 이용하고 </a:t>
            </a:r>
            <a:b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</a:b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상호작용 하는 주체인 ‘</a:t>
            </a:r>
            <a:r>
              <a:rPr lang="ko-KR" altLang="en-US" sz="1400" spc="-100" dirty="0" err="1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사용자’가</a:t>
            </a: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더욱 궁금해졌다</a:t>
            </a:r>
            <a:r>
              <a:rPr lang="en-US" altLang="ko-KR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</a:t>
            </a:r>
          </a:p>
          <a:p>
            <a:pPr>
              <a:lnSpc>
                <a:spcPct val="130000"/>
              </a:lnSpc>
              <a:buClr>
                <a:srgbClr val="97B1BA"/>
              </a:buClr>
            </a:pP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이에 사용자의 심리에 대한 보다 깊이 있는 이해를 위해 </a:t>
            </a:r>
            <a:r>
              <a:rPr lang="en-US" altLang="ko-KR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SI </a:t>
            </a: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트랙을 선택하였다</a:t>
            </a:r>
            <a:r>
              <a:rPr lang="en-US" altLang="ko-KR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</a:t>
            </a:r>
            <a:br>
              <a:rPr lang="en-US" altLang="ko-KR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</a:br>
            <a:r>
              <a:rPr lang="en-US" altLang="ko-KR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/>
            </a:r>
            <a:br>
              <a:rPr lang="en-US" altLang="ko-KR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</a:br>
            <a:r>
              <a:rPr lang="en-US" altLang="ko-KR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SI </a:t>
            </a: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트랙에 개설된 과목들을 수강하면서 </a:t>
            </a:r>
            <a:b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</a:b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인식이란 무엇인지</a:t>
            </a:r>
            <a:r>
              <a:rPr lang="en-US" altLang="ko-KR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, </a:t>
            </a: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의사 결정 과정은 어떻게 이루어지는지</a:t>
            </a:r>
            <a:r>
              <a:rPr lang="en-US" altLang="ko-KR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,</a:t>
            </a:r>
            <a:br>
              <a:rPr lang="en-US" altLang="ko-KR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</a:b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행복과 웰빙의 심리학적 의미는 무엇인지</a:t>
            </a:r>
            <a:b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</a:b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그야말로 대학생처럼 다시 처음부터 공부하기 시작했다</a:t>
            </a:r>
            <a:r>
              <a:rPr lang="en-US" altLang="ko-KR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 </a:t>
            </a: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F70DEFA2-DC3D-D144-22B6-7D1EAAE6C2E9}"/>
              </a:ext>
            </a:extLst>
          </p:cNvPr>
          <p:cNvGrpSpPr/>
          <p:nvPr/>
        </p:nvGrpSpPr>
        <p:grpSpPr>
          <a:xfrm>
            <a:off x="776123" y="737539"/>
            <a:ext cx="2830677" cy="477054"/>
            <a:chOff x="1258723" y="1728139"/>
            <a:chExt cx="2830677" cy="47705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137AB74-909A-0B10-D6A4-F10AACDE73E4}"/>
                </a:ext>
              </a:extLst>
            </p:cNvPr>
            <p:cNvSpPr txBox="1"/>
            <p:nvPr/>
          </p:nvSpPr>
          <p:spPr>
            <a:xfrm>
              <a:off x="1671816" y="1728139"/>
              <a:ext cx="2417584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500" spc="-100" dirty="0">
                  <a:solidFill>
                    <a:srgbClr val="6D6E7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인력 양성 사례</a:t>
              </a:r>
              <a:r>
                <a:rPr lang="en-US" altLang="ko-KR" sz="2500" spc="-100" dirty="0">
                  <a:solidFill>
                    <a:srgbClr val="6D6E7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 2</a:t>
              </a:r>
              <a:endParaRPr lang="ko-KR" altLang="en-US" sz="2500" spc="-100" dirty="0">
                <a:solidFill>
                  <a:srgbClr val="6D6E7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771BCA5-2992-D12B-9067-FA2E66A29AAA}"/>
                </a:ext>
              </a:extLst>
            </p:cNvPr>
            <p:cNvSpPr txBox="1"/>
            <p:nvPr/>
          </p:nvSpPr>
          <p:spPr>
            <a:xfrm>
              <a:off x="1258723" y="1728139"/>
              <a:ext cx="531977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500" spc="-50" dirty="0">
                  <a:solidFill>
                    <a:srgbClr val="97B1BA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03</a:t>
              </a:r>
              <a:endParaRPr lang="ko-KR" altLang="en-US" sz="2500" spc="-50" dirty="0">
                <a:solidFill>
                  <a:srgbClr val="97B1BA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D6CB534-A141-0C89-E34C-9021F6AA8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806" y="359999"/>
            <a:ext cx="3649127" cy="613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7738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19D1AE3-AE45-D2EC-F90D-AA07F95AF85D}"/>
              </a:ext>
            </a:extLst>
          </p:cNvPr>
          <p:cNvSpPr/>
          <p:nvPr/>
        </p:nvSpPr>
        <p:spPr>
          <a:xfrm>
            <a:off x="360000" y="360000"/>
            <a:ext cx="11472000" cy="613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B9DA40-81E6-B52C-F3F6-9157463ACF98}"/>
              </a:ext>
            </a:extLst>
          </p:cNvPr>
          <p:cNvSpPr txBox="1"/>
          <p:nvPr/>
        </p:nvSpPr>
        <p:spPr>
          <a:xfrm>
            <a:off x="5012234" y="1928291"/>
            <a:ext cx="6170116" cy="3717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  <a:buClr>
                <a:srgbClr val="97B1BA"/>
              </a:buClr>
            </a:pP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특히 브랜딩</a:t>
            </a:r>
            <a:r>
              <a:rPr lang="en-US" altLang="ko-KR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, </a:t>
            </a: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디지털 미디어와 사용자 경험 과목을 수강하며</a:t>
            </a:r>
            <a:b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</a:b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기존의 </a:t>
            </a:r>
            <a:r>
              <a:rPr lang="en-US" altLang="ko-KR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B</a:t>
            </a: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님의 경험과 지식을 토대로</a:t>
            </a:r>
            <a:b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</a:b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인공지능 관련 브랜드와 이용자와의 관계</a:t>
            </a:r>
            <a:r>
              <a:rPr lang="en-US" altLang="ko-KR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, </a:t>
            </a:r>
          </a:p>
          <a:p>
            <a:pPr algn="r">
              <a:lnSpc>
                <a:spcPct val="130000"/>
              </a:lnSpc>
              <a:buClr>
                <a:srgbClr val="97B1BA"/>
              </a:buClr>
            </a:pP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인공지능 서비스 사용 경험에 영향을 미칠 수 있는 </a:t>
            </a:r>
          </a:p>
          <a:p>
            <a:pPr algn="r">
              <a:lnSpc>
                <a:spcPct val="130000"/>
              </a:lnSpc>
              <a:buClr>
                <a:srgbClr val="97B1BA"/>
              </a:buClr>
            </a:pP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기술적</a:t>
            </a:r>
            <a:r>
              <a:rPr lang="en-US" altLang="ko-KR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, </a:t>
            </a: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개인 심리적</a:t>
            </a:r>
            <a:r>
              <a:rPr lang="en-US" altLang="ko-KR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, </a:t>
            </a: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환경적 차원의 요인들을 새롭게 재구성하며 이해하였다</a:t>
            </a:r>
            <a:r>
              <a:rPr lang="en-US" altLang="ko-KR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 </a:t>
            </a:r>
          </a:p>
          <a:p>
            <a:pPr algn="r">
              <a:lnSpc>
                <a:spcPct val="130000"/>
              </a:lnSpc>
              <a:buClr>
                <a:srgbClr val="97B1BA"/>
              </a:buClr>
            </a:pPr>
            <a:endParaRPr lang="en-US" altLang="ko-KR" sz="1400" spc="-100" dirty="0">
              <a:solidFill>
                <a:srgbClr val="6D6E7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algn="r">
              <a:lnSpc>
                <a:spcPct val="130000"/>
              </a:lnSpc>
              <a:buClr>
                <a:srgbClr val="97B1BA"/>
              </a:buClr>
            </a:pP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여기에 </a:t>
            </a:r>
            <a:r>
              <a:rPr lang="en-US" altLang="ko-KR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TI </a:t>
            </a: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트랙에 개설된 시스템과 사용자 경험</a:t>
            </a:r>
            <a:r>
              <a:rPr lang="en-US" altLang="ko-KR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, </a:t>
            </a:r>
          </a:p>
          <a:p>
            <a:pPr algn="r">
              <a:lnSpc>
                <a:spcPct val="130000"/>
              </a:lnSpc>
              <a:buClr>
                <a:srgbClr val="97B1BA"/>
              </a:buClr>
            </a:pP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감각 디자인 등의 과목도 함께 수강하며</a:t>
            </a:r>
          </a:p>
          <a:p>
            <a:pPr algn="r">
              <a:lnSpc>
                <a:spcPct val="130000"/>
              </a:lnSpc>
              <a:buClr>
                <a:srgbClr val="97B1BA"/>
              </a:buClr>
            </a:pP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관련 지식을 업데이트하는 것도 병행하였다</a:t>
            </a:r>
            <a:r>
              <a:rPr lang="en-US" altLang="ko-KR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</a:t>
            </a:r>
          </a:p>
          <a:p>
            <a:pPr algn="r">
              <a:lnSpc>
                <a:spcPct val="130000"/>
              </a:lnSpc>
              <a:buClr>
                <a:srgbClr val="97B1BA"/>
              </a:buClr>
            </a:pPr>
            <a:endParaRPr lang="en-US" altLang="ko-KR" sz="1400" spc="-100" dirty="0">
              <a:solidFill>
                <a:srgbClr val="6D6E7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algn="r">
              <a:lnSpc>
                <a:spcPct val="130000"/>
              </a:lnSpc>
              <a:buClr>
                <a:srgbClr val="97B1BA"/>
              </a:buClr>
            </a:pPr>
            <a:r>
              <a:rPr lang="en-US" altLang="ko-KR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B</a:t>
            </a: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님은 그 과정에서 개인의 외로움을 완화하는</a:t>
            </a:r>
            <a:b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</a:b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‘반려 </a:t>
            </a:r>
            <a:r>
              <a:rPr lang="ko-KR" altLang="en-US" sz="1400" spc="-100" dirty="0" err="1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인공지능’에</a:t>
            </a: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대한 아이디어를 구체화하여 </a:t>
            </a:r>
            <a:b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</a:b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실제 사용자가 필요로 하는 인공지능 비서의 개발 방향을 제안하였다</a:t>
            </a:r>
            <a:r>
              <a:rPr lang="en-US" altLang="ko-KR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 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27F6BF5B-FC4A-4E2D-D0B2-F4C627B0D5E2}"/>
              </a:ext>
            </a:extLst>
          </p:cNvPr>
          <p:cNvGrpSpPr/>
          <p:nvPr/>
        </p:nvGrpSpPr>
        <p:grpSpPr>
          <a:xfrm>
            <a:off x="776123" y="737539"/>
            <a:ext cx="2830677" cy="477054"/>
            <a:chOff x="1258723" y="1728139"/>
            <a:chExt cx="2830677" cy="47705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82E40FB-7F9C-F230-6F8C-8D38060ABCA5}"/>
                </a:ext>
              </a:extLst>
            </p:cNvPr>
            <p:cNvSpPr txBox="1"/>
            <p:nvPr/>
          </p:nvSpPr>
          <p:spPr>
            <a:xfrm>
              <a:off x="1671816" y="1728139"/>
              <a:ext cx="2417584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500" spc="-100" dirty="0">
                  <a:solidFill>
                    <a:srgbClr val="6D6E7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인력 양성 사례</a:t>
              </a:r>
              <a:r>
                <a:rPr lang="en-US" altLang="ko-KR" sz="2500" spc="-100" dirty="0">
                  <a:solidFill>
                    <a:srgbClr val="6D6E7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 2</a:t>
              </a:r>
              <a:endParaRPr lang="ko-KR" altLang="en-US" sz="2500" spc="-100" dirty="0">
                <a:solidFill>
                  <a:srgbClr val="6D6E7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050E5F5-73C2-A5A6-1A2C-AB9958BA1022}"/>
                </a:ext>
              </a:extLst>
            </p:cNvPr>
            <p:cNvSpPr txBox="1"/>
            <p:nvPr/>
          </p:nvSpPr>
          <p:spPr>
            <a:xfrm>
              <a:off x="1258723" y="1728139"/>
              <a:ext cx="531977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500" spc="-50" dirty="0">
                  <a:solidFill>
                    <a:srgbClr val="97B1BA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03</a:t>
              </a:r>
              <a:endParaRPr lang="ko-KR" altLang="en-US" sz="2500" spc="-50" dirty="0">
                <a:solidFill>
                  <a:srgbClr val="97B1BA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pic>
        <p:nvPicPr>
          <p:cNvPr id="5" name="Picture 10">
            <a:extLst>
              <a:ext uri="{FF2B5EF4-FFF2-40B4-BE49-F238E27FC236}">
                <a16:creationId xmlns:a16="http://schemas.microsoft.com/office/drawing/2014/main" id="{3E216A2F-B12E-6901-5EE0-6E0D8B141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402" y="1289543"/>
            <a:ext cx="3315904" cy="499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712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19D1AE3-AE45-D2EC-F90D-AA07F95AF85D}"/>
              </a:ext>
            </a:extLst>
          </p:cNvPr>
          <p:cNvSpPr/>
          <p:nvPr/>
        </p:nvSpPr>
        <p:spPr>
          <a:xfrm>
            <a:off x="360000" y="360000"/>
            <a:ext cx="11472000" cy="613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529BF1-128A-9A82-8B13-310DED5F8412}"/>
              </a:ext>
            </a:extLst>
          </p:cNvPr>
          <p:cNvSpPr txBox="1"/>
          <p:nvPr/>
        </p:nvSpPr>
        <p:spPr>
          <a:xfrm>
            <a:off x="1826932" y="1285150"/>
            <a:ext cx="204465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500" spc="-100" dirty="0">
                <a:solidFill>
                  <a:srgbClr val="6D6E7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진행 순서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36463A-A6F7-5664-CDF8-4FE3FA46249B}"/>
              </a:ext>
            </a:extLst>
          </p:cNvPr>
          <p:cNvSpPr txBox="1"/>
          <p:nvPr/>
        </p:nvSpPr>
        <p:spPr>
          <a:xfrm>
            <a:off x="1839289" y="976917"/>
            <a:ext cx="2044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pc="-50" dirty="0">
                <a:solidFill>
                  <a:srgbClr val="97B1BA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Contents</a:t>
            </a:r>
            <a:endParaRPr lang="ko-KR" altLang="en-US" spc="-50" dirty="0">
              <a:solidFill>
                <a:srgbClr val="97B1BA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91D9CF21-65C7-DAA6-14BA-5783A448AD8C}"/>
              </a:ext>
            </a:extLst>
          </p:cNvPr>
          <p:cNvCxnSpPr>
            <a:cxnSpLocks/>
          </p:cNvCxnSpPr>
          <p:nvPr/>
        </p:nvCxnSpPr>
        <p:spPr>
          <a:xfrm>
            <a:off x="6706036" y="1268956"/>
            <a:ext cx="0" cy="4612128"/>
          </a:xfrm>
          <a:prstGeom prst="line">
            <a:avLst/>
          </a:prstGeom>
          <a:ln w="28575">
            <a:solidFill>
              <a:srgbClr val="97B1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2902A59D-F5E5-791B-9328-7FECA0DB2D76}"/>
              </a:ext>
            </a:extLst>
          </p:cNvPr>
          <p:cNvGrpSpPr/>
          <p:nvPr/>
        </p:nvGrpSpPr>
        <p:grpSpPr>
          <a:xfrm>
            <a:off x="7351165" y="1318450"/>
            <a:ext cx="3324136" cy="4513141"/>
            <a:chOff x="7351165" y="1295367"/>
            <a:chExt cx="3324136" cy="4513141"/>
          </a:xfrm>
        </p:grpSpPr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524403D6-21E1-4F51-458F-D75663CBB90F}"/>
                </a:ext>
              </a:extLst>
            </p:cNvPr>
            <p:cNvGrpSpPr/>
            <p:nvPr/>
          </p:nvGrpSpPr>
          <p:grpSpPr>
            <a:xfrm>
              <a:off x="7351165" y="1295367"/>
              <a:ext cx="2522029" cy="400110"/>
              <a:chOff x="7351165" y="1295367"/>
              <a:chExt cx="2522029" cy="400110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1A618DB-FA25-395F-CE4D-126F23CFC9B0}"/>
                  </a:ext>
                </a:extLst>
              </p:cNvPr>
              <p:cNvSpPr txBox="1"/>
              <p:nvPr/>
            </p:nvSpPr>
            <p:spPr>
              <a:xfrm>
                <a:off x="7351165" y="1295367"/>
                <a:ext cx="61127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000" spc="-100" dirty="0">
                    <a:solidFill>
                      <a:srgbClr val="97B1BA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01</a:t>
                </a:r>
                <a:endParaRPr lang="ko-KR" altLang="en-US" sz="2000" spc="-100" dirty="0">
                  <a:solidFill>
                    <a:srgbClr val="97B1BA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2AB1220-FD9A-3822-E266-A4FF756CAA84}"/>
                  </a:ext>
                </a:extLst>
              </p:cNvPr>
              <p:cNvSpPr txBox="1"/>
              <p:nvPr/>
            </p:nvSpPr>
            <p:spPr>
              <a:xfrm>
                <a:off x="7962434" y="1310756"/>
                <a:ext cx="19107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pc="-100" dirty="0">
                    <a:solidFill>
                      <a:srgbClr val="6D6E71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Introduction</a:t>
                </a:r>
                <a:endParaRPr lang="ko-KR" altLang="en-US" spc="-100" dirty="0">
                  <a:solidFill>
                    <a:srgbClr val="6D6E71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endParaRPr>
              </a:p>
            </p:txBody>
          </p:sp>
        </p:grpSp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6886C1DC-CF32-9432-DD68-21AA026B76DE}"/>
                </a:ext>
              </a:extLst>
            </p:cNvPr>
            <p:cNvGrpSpPr/>
            <p:nvPr/>
          </p:nvGrpSpPr>
          <p:grpSpPr>
            <a:xfrm>
              <a:off x="7351165" y="1809496"/>
              <a:ext cx="2217230" cy="400110"/>
              <a:chOff x="7351165" y="1882942"/>
              <a:chExt cx="2217230" cy="400110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0ADB21C-7709-46DD-E38C-62919C92FBB5}"/>
                  </a:ext>
                </a:extLst>
              </p:cNvPr>
              <p:cNvSpPr txBox="1"/>
              <p:nvPr/>
            </p:nvSpPr>
            <p:spPr>
              <a:xfrm>
                <a:off x="7351165" y="1882942"/>
                <a:ext cx="61127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000" spc="-100" dirty="0">
                    <a:solidFill>
                      <a:srgbClr val="97B1BA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02</a:t>
                </a:r>
                <a:endParaRPr lang="ko-KR" altLang="en-US" sz="2000" spc="-100" dirty="0">
                  <a:solidFill>
                    <a:srgbClr val="97B1BA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4A2BE7C-9BF6-5C12-7415-49B7BA3ACC68}"/>
                  </a:ext>
                </a:extLst>
              </p:cNvPr>
              <p:cNvSpPr txBox="1"/>
              <p:nvPr/>
            </p:nvSpPr>
            <p:spPr>
              <a:xfrm>
                <a:off x="7962435" y="1898331"/>
                <a:ext cx="16059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pc="-100" dirty="0">
                    <a:solidFill>
                      <a:srgbClr val="6D6E71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학과 소개</a:t>
                </a:r>
              </a:p>
            </p:txBody>
          </p:sp>
        </p:grpSp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024F6F9E-1D7E-0B4B-3C06-CDBF00A49F97}"/>
                </a:ext>
              </a:extLst>
            </p:cNvPr>
            <p:cNvGrpSpPr/>
            <p:nvPr/>
          </p:nvGrpSpPr>
          <p:grpSpPr>
            <a:xfrm>
              <a:off x="7351165" y="2323625"/>
              <a:ext cx="2217229" cy="400110"/>
              <a:chOff x="7351165" y="2470517"/>
              <a:chExt cx="2217229" cy="400110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CB26DAE-A57D-1385-4F0D-3CA0D9E13064}"/>
                  </a:ext>
                </a:extLst>
              </p:cNvPr>
              <p:cNvSpPr txBox="1"/>
              <p:nvPr/>
            </p:nvSpPr>
            <p:spPr>
              <a:xfrm>
                <a:off x="7351165" y="2470517"/>
                <a:ext cx="61127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000" spc="-100" dirty="0">
                    <a:solidFill>
                      <a:srgbClr val="97B1BA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03</a:t>
                </a:r>
                <a:endParaRPr lang="ko-KR" altLang="en-US" sz="2000" spc="-100" dirty="0">
                  <a:solidFill>
                    <a:srgbClr val="97B1BA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E6F845A-A2F0-3B25-5E47-04F6991CA9FE}"/>
                  </a:ext>
                </a:extLst>
              </p:cNvPr>
              <p:cNvSpPr txBox="1"/>
              <p:nvPr/>
            </p:nvSpPr>
            <p:spPr>
              <a:xfrm>
                <a:off x="7962434" y="2485906"/>
                <a:ext cx="16059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pc="-100">
                    <a:solidFill>
                      <a:srgbClr val="6D6E71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인력 양성 사례</a:t>
                </a:r>
                <a:endParaRPr lang="ko-KR" altLang="en-US" spc="-100" dirty="0">
                  <a:solidFill>
                    <a:srgbClr val="6D6E71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endParaRPr>
              </a:p>
            </p:txBody>
          </p:sp>
        </p:grp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1828F92C-0AA3-FC7C-69E8-AE74AD949824}"/>
                </a:ext>
              </a:extLst>
            </p:cNvPr>
            <p:cNvGrpSpPr/>
            <p:nvPr/>
          </p:nvGrpSpPr>
          <p:grpSpPr>
            <a:xfrm>
              <a:off x="7351165" y="3351883"/>
              <a:ext cx="3324136" cy="400110"/>
              <a:chOff x="7351165" y="3058092"/>
              <a:chExt cx="3324136" cy="400110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3AABDEE-C6BC-DEE1-418B-E83842AC613A}"/>
                  </a:ext>
                </a:extLst>
              </p:cNvPr>
              <p:cNvSpPr txBox="1"/>
              <p:nvPr/>
            </p:nvSpPr>
            <p:spPr>
              <a:xfrm>
                <a:off x="7351165" y="3058092"/>
                <a:ext cx="61127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000" spc="-100" dirty="0">
                    <a:solidFill>
                      <a:srgbClr val="97B1BA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05</a:t>
                </a:r>
                <a:endParaRPr lang="ko-KR" altLang="en-US" sz="2000" spc="-100" dirty="0">
                  <a:solidFill>
                    <a:srgbClr val="97B1BA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78F7590-38CE-D399-FD52-831BD645E01D}"/>
                  </a:ext>
                </a:extLst>
              </p:cNvPr>
              <p:cNvSpPr txBox="1"/>
              <p:nvPr/>
            </p:nvSpPr>
            <p:spPr>
              <a:xfrm>
                <a:off x="7962435" y="3073481"/>
                <a:ext cx="27128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pc="-100" dirty="0">
                    <a:solidFill>
                      <a:srgbClr val="6D6E71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트랙 소개</a:t>
                </a:r>
              </a:p>
            </p:txBody>
          </p:sp>
        </p:grp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EFB5C165-345B-AE00-F028-CF926A3B4B07}"/>
                </a:ext>
              </a:extLst>
            </p:cNvPr>
            <p:cNvGrpSpPr/>
            <p:nvPr/>
          </p:nvGrpSpPr>
          <p:grpSpPr>
            <a:xfrm>
              <a:off x="7351165" y="3866012"/>
              <a:ext cx="2522029" cy="400110"/>
              <a:chOff x="7351165" y="3645667"/>
              <a:chExt cx="2522029" cy="400110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4256AA3-0B25-FA78-AC3A-E1A92076D7EC}"/>
                  </a:ext>
                </a:extLst>
              </p:cNvPr>
              <p:cNvSpPr txBox="1"/>
              <p:nvPr/>
            </p:nvSpPr>
            <p:spPr>
              <a:xfrm>
                <a:off x="7351165" y="3645667"/>
                <a:ext cx="61127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000" spc="-100" dirty="0">
                    <a:solidFill>
                      <a:srgbClr val="97B1BA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06</a:t>
                </a:r>
                <a:endParaRPr lang="ko-KR" altLang="en-US" sz="2000" spc="-100" dirty="0">
                  <a:solidFill>
                    <a:srgbClr val="97B1BA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4925468-1AF2-EB2E-B30F-D026CFE7777F}"/>
                  </a:ext>
                </a:extLst>
              </p:cNvPr>
              <p:cNvSpPr txBox="1"/>
              <p:nvPr/>
            </p:nvSpPr>
            <p:spPr>
              <a:xfrm>
                <a:off x="7962435" y="3661056"/>
                <a:ext cx="19107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pc="-100" dirty="0">
                    <a:solidFill>
                      <a:srgbClr val="6D6E71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커리큘럼</a:t>
                </a:r>
              </a:p>
            </p:txBody>
          </p:sp>
        </p:grpSp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6D60DF5B-047A-1181-075B-78B43158E55C}"/>
                </a:ext>
              </a:extLst>
            </p:cNvPr>
            <p:cNvGrpSpPr/>
            <p:nvPr/>
          </p:nvGrpSpPr>
          <p:grpSpPr>
            <a:xfrm>
              <a:off x="7351165" y="4380141"/>
              <a:ext cx="3041066" cy="400110"/>
              <a:chOff x="7351165" y="4233244"/>
              <a:chExt cx="3041066" cy="400110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1041BA9-3EE8-8FE2-8F4F-1D7A9B58BBB5}"/>
                  </a:ext>
                </a:extLst>
              </p:cNvPr>
              <p:cNvSpPr txBox="1"/>
              <p:nvPr/>
            </p:nvSpPr>
            <p:spPr>
              <a:xfrm>
                <a:off x="7351165" y="4233244"/>
                <a:ext cx="61127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000" spc="-100" dirty="0">
                    <a:solidFill>
                      <a:srgbClr val="97B1BA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07</a:t>
                </a:r>
                <a:endParaRPr lang="ko-KR" altLang="en-US" sz="2000" spc="-100" dirty="0">
                  <a:solidFill>
                    <a:srgbClr val="97B1BA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D50C6B6-8D0B-D3C0-8F5A-64454E2E15DC}"/>
                  </a:ext>
                </a:extLst>
              </p:cNvPr>
              <p:cNvSpPr txBox="1"/>
              <p:nvPr/>
            </p:nvSpPr>
            <p:spPr>
              <a:xfrm>
                <a:off x="7962434" y="4248633"/>
                <a:ext cx="24297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pc="-100" dirty="0">
                    <a:solidFill>
                      <a:srgbClr val="6D6E71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심리융합과정 수학 개요</a:t>
                </a:r>
              </a:p>
            </p:txBody>
          </p:sp>
        </p:grp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33618B7B-33E9-0BDD-628C-9C50E7408A7C}"/>
                </a:ext>
              </a:extLst>
            </p:cNvPr>
            <p:cNvGrpSpPr/>
            <p:nvPr/>
          </p:nvGrpSpPr>
          <p:grpSpPr>
            <a:xfrm>
              <a:off x="7351165" y="4894270"/>
              <a:ext cx="3041066" cy="400110"/>
              <a:chOff x="7351165" y="4820821"/>
              <a:chExt cx="3041066" cy="400110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9C8A4E0-0B8E-6820-B172-D61BB3E62C39}"/>
                  </a:ext>
                </a:extLst>
              </p:cNvPr>
              <p:cNvSpPr txBox="1"/>
              <p:nvPr/>
            </p:nvSpPr>
            <p:spPr>
              <a:xfrm>
                <a:off x="7351165" y="4820821"/>
                <a:ext cx="61127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000" spc="-100" dirty="0">
                    <a:solidFill>
                      <a:srgbClr val="97B1BA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08</a:t>
                </a:r>
                <a:endParaRPr lang="ko-KR" altLang="en-US" sz="2000" spc="-100" dirty="0">
                  <a:solidFill>
                    <a:srgbClr val="97B1BA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F438B67-0A44-D826-369C-9AECE3022C3B}"/>
                  </a:ext>
                </a:extLst>
              </p:cNvPr>
              <p:cNvSpPr txBox="1"/>
              <p:nvPr/>
            </p:nvSpPr>
            <p:spPr>
              <a:xfrm>
                <a:off x="7962434" y="4836210"/>
                <a:ext cx="24297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pc="-100" dirty="0">
                    <a:solidFill>
                      <a:srgbClr val="6D6E71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입학 전형 및 입시 일정</a:t>
                </a:r>
              </a:p>
            </p:txBody>
          </p:sp>
        </p:grpSp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5E54EDD6-171C-6A60-AD6A-0F5195F3130C}"/>
                </a:ext>
              </a:extLst>
            </p:cNvPr>
            <p:cNvGrpSpPr/>
            <p:nvPr/>
          </p:nvGrpSpPr>
          <p:grpSpPr>
            <a:xfrm>
              <a:off x="7351165" y="5408398"/>
              <a:ext cx="2907040" cy="400110"/>
              <a:chOff x="7351165" y="5408398"/>
              <a:chExt cx="2907040" cy="400110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A17F42B-CD12-B97E-A433-339ABAD15A81}"/>
                  </a:ext>
                </a:extLst>
              </p:cNvPr>
              <p:cNvSpPr txBox="1"/>
              <p:nvPr/>
            </p:nvSpPr>
            <p:spPr>
              <a:xfrm>
                <a:off x="7351165" y="5408398"/>
                <a:ext cx="61127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000" spc="-100" dirty="0">
                    <a:solidFill>
                      <a:srgbClr val="97B1BA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09</a:t>
                </a:r>
                <a:endParaRPr lang="ko-KR" altLang="en-US" sz="2000" spc="-100" dirty="0">
                  <a:solidFill>
                    <a:srgbClr val="97B1BA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C51B0E9-F2C5-8EAA-0501-88CED1BBD22D}"/>
                  </a:ext>
                </a:extLst>
              </p:cNvPr>
              <p:cNvSpPr txBox="1"/>
              <p:nvPr/>
            </p:nvSpPr>
            <p:spPr>
              <a:xfrm>
                <a:off x="7962434" y="5423787"/>
                <a:ext cx="22957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pc="-100" dirty="0">
                    <a:solidFill>
                      <a:srgbClr val="6D6E71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질의응답</a:t>
                </a:r>
              </a:p>
            </p:txBody>
          </p:sp>
        </p:grpSp>
        <p:grpSp>
          <p:nvGrpSpPr>
            <p:cNvPr id="29" name="그룹 28">
              <a:extLst>
                <a:ext uri="{FF2B5EF4-FFF2-40B4-BE49-F238E27FC236}">
                  <a16:creationId xmlns:a16="http://schemas.microsoft.com/office/drawing/2014/main" id="{440F6E45-A04F-BF26-33DB-12750AF3D666}"/>
                </a:ext>
              </a:extLst>
            </p:cNvPr>
            <p:cNvGrpSpPr/>
            <p:nvPr/>
          </p:nvGrpSpPr>
          <p:grpSpPr>
            <a:xfrm>
              <a:off x="7351165" y="2837754"/>
              <a:ext cx="2176965" cy="400110"/>
              <a:chOff x="7351165" y="2470517"/>
              <a:chExt cx="2176965" cy="400110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C129F92-CF3E-077F-7824-F7A4BF272BC2}"/>
                  </a:ext>
                </a:extLst>
              </p:cNvPr>
              <p:cNvSpPr txBox="1"/>
              <p:nvPr/>
            </p:nvSpPr>
            <p:spPr>
              <a:xfrm>
                <a:off x="7351165" y="2470517"/>
                <a:ext cx="61127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000" spc="-100" dirty="0">
                    <a:solidFill>
                      <a:srgbClr val="97B1BA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04</a:t>
                </a:r>
                <a:endParaRPr lang="ko-KR" altLang="en-US" sz="2000" spc="-100" dirty="0">
                  <a:solidFill>
                    <a:srgbClr val="97B1BA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E40EBC8-52CC-0B9E-DBF3-99E958DE6C96}"/>
                  </a:ext>
                </a:extLst>
              </p:cNvPr>
              <p:cNvSpPr txBox="1"/>
              <p:nvPr/>
            </p:nvSpPr>
            <p:spPr>
              <a:xfrm>
                <a:off x="7962434" y="2485906"/>
                <a:ext cx="15656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pc="-100" dirty="0">
                    <a:solidFill>
                      <a:srgbClr val="6D6E71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전공 소개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478733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19D1AE3-AE45-D2EC-F90D-AA07F95AF85D}"/>
              </a:ext>
            </a:extLst>
          </p:cNvPr>
          <p:cNvSpPr/>
          <p:nvPr/>
        </p:nvSpPr>
        <p:spPr>
          <a:xfrm>
            <a:off x="360000" y="360000"/>
            <a:ext cx="11472000" cy="613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B9DA40-81E6-B52C-F3F6-9157463ACF98}"/>
              </a:ext>
            </a:extLst>
          </p:cNvPr>
          <p:cNvSpPr txBox="1"/>
          <p:nvPr/>
        </p:nvSpPr>
        <p:spPr>
          <a:xfrm>
            <a:off x="1015067" y="2349895"/>
            <a:ext cx="6170116" cy="2596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Clr>
                <a:srgbClr val="97B1BA"/>
              </a:buClr>
            </a:pPr>
            <a:r>
              <a:rPr lang="en-US" altLang="ko-KR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2</a:t>
            </a: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년간의 학위과정을 밟으며 </a:t>
            </a:r>
            <a:b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</a:b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회사 팀원들과 함께 개인의 감정에 공감할 수 있는 </a:t>
            </a:r>
            <a:b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</a:b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‘반려 인공지능‘ 개발 프로젝트에 박차를 가하였다</a:t>
            </a:r>
            <a:r>
              <a:rPr lang="en-US" altLang="ko-KR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</a:t>
            </a:r>
            <a:br>
              <a:rPr lang="en-US" altLang="ko-KR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</a:b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새롭게 선보인 인공지능 비서는 소비자들의 각광을 받으며 대성공을 이루었다</a:t>
            </a:r>
            <a:r>
              <a:rPr lang="en-US" altLang="ko-KR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</a:t>
            </a:r>
          </a:p>
          <a:p>
            <a:pPr>
              <a:lnSpc>
                <a:spcPct val="130000"/>
              </a:lnSpc>
              <a:buClr>
                <a:srgbClr val="97B1BA"/>
              </a:buClr>
            </a:pPr>
            <a:endParaRPr lang="en-US" altLang="ko-KR" sz="1400" spc="-100" dirty="0">
              <a:solidFill>
                <a:srgbClr val="6D6E7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>
              <a:lnSpc>
                <a:spcPct val="130000"/>
              </a:lnSpc>
              <a:buClr>
                <a:srgbClr val="97B1BA"/>
              </a:buClr>
            </a:pP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특히 사회적 상호작용 대상의 역할을 수행하여 </a:t>
            </a:r>
            <a:b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</a:b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심리적 안정감을 제공해준다고 홍보하는 타 제품들과</a:t>
            </a:r>
          </a:p>
          <a:p>
            <a:pPr>
              <a:lnSpc>
                <a:spcPct val="130000"/>
              </a:lnSpc>
              <a:buClr>
                <a:srgbClr val="97B1BA"/>
              </a:buClr>
            </a:pP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사용자의 평가 측면에서 큰 우위를 점하며</a:t>
            </a:r>
          </a:p>
          <a:p>
            <a:pPr>
              <a:lnSpc>
                <a:spcPct val="130000"/>
              </a:lnSpc>
              <a:buClr>
                <a:srgbClr val="97B1BA"/>
              </a:buClr>
            </a:pP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입소문을 통해 그 차별성이 강조되었다</a:t>
            </a:r>
            <a:r>
              <a:rPr lang="en-US" altLang="ko-KR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</a:t>
            </a: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F70DEFA2-DC3D-D144-22B6-7D1EAAE6C2E9}"/>
              </a:ext>
            </a:extLst>
          </p:cNvPr>
          <p:cNvGrpSpPr/>
          <p:nvPr/>
        </p:nvGrpSpPr>
        <p:grpSpPr>
          <a:xfrm>
            <a:off x="776123" y="737539"/>
            <a:ext cx="2830677" cy="477054"/>
            <a:chOff x="1258723" y="1728139"/>
            <a:chExt cx="2830677" cy="47705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137AB74-909A-0B10-D6A4-F10AACDE73E4}"/>
                </a:ext>
              </a:extLst>
            </p:cNvPr>
            <p:cNvSpPr txBox="1"/>
            <p:nvPr/>
          </p:nvSpPr>
          <p:spPr>
            <a:xfrm>
              <a:off x="1671816" y="1728139"/>
              <a:ext cx="2417584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500" spc="-100" dirty="0">
                  <a:solidFill>
                    <a:srgbClr val="6D6E7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인력 양성 사례</a:t>
              </a:r>
              <a:r>
                <a:rPr lang="en-US" altLang="ko-KR" sz="2500" spc="-100" dirty="0">
                  <a:solidFill>
                    <a:srgbClr val="6D6E7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 2</a:t>
              </a:r>
              <a:endParaRPr lang="ko-KR" altLang="en-US" sz="2500" spc="-100" dirty="0">
                <a:solidFill>
                  <a:srgbClr val="6D6E7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771BCA5-2992-D12B-9067-FA2E66A29AAA}"/>
                </a:ext>
              </a:extLst>
            </p:cNvPr>
            <p:cNvSpPr txBox="1"/>
            <p:nvPr/>
          </p:nvSpPr>
          <p:spPr>
            <a:xfrm>
              <a:off x="1258723" y="1728139"/>
              <a:ext cx="531977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500" spc="-50" dirty="0">
                  <a:solidFill>
                    <a:srgbClr val="97B1BA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03</a:t>
              </a:r>
              <a:endParaRPr lang="ko-KR" altLang="en-US" sz="2500" spc="-50" dirty="0">
                <a:solidFill>
                  <a:srgbClr val="97B1BA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pic>
        <p:nvPicPr>
          <p:cNvPr id="2" name="Picture 4">
            <a:extLst>
              <a:ext uri="{FF2B5EF4-FFF2-40B4-BE49-F238E27FC236}">
                <a16:creationId xmlns:a16="http://schemas.microsoft.com/office/drawing/2014/main" id="{8AEBDE55-C8F9-D5AA-4C80-F08711A234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4" r="13340"/>
          <a:stretch/>
        </p:blipFill>
        <p:spPr bwMode="auto">
          <a:xfrm>
            <a:off x="7549839" y="359999"/>
            <a:ext cx="3627094" cy="613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0312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19D1AE3-AE45-D2EC-F90D-AA07F95AF85D}"/>
              </a:ext>
            </a:extLst>
          </p:cNvPr>
          <p:cNvSpPr/>
          <p:nvPr/>
        </p:nvSpPr>
        <p:spPr>
          <a:xfrm>
            <a:off x="360000" y="360000"/>
            <a:ext cx="11472000" cy="613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B9DA40-81E6-B52C-F3F6-9157463ACF98}"/>
              </a:ext>
            </a:extLst>
          </p:cNvPr>
          <p:cNvSpPr txBox="1"/>
          <p:nvPr/>
        </p:nvSpPr>
        <p:spPr>
          <a:xfrm>
            <a:off x="1015067" y="2259955"/>
            <a:ext cx="6170116" cy="2876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Clr>
                <a:srgbClr val="97B1BA"/>
              </a:buClr>
            </a:pPr>
            <a:r>
              <a:rPr lang="en-US" altLang="ko-KR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B</a:t>
            </a: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님이 고려대 심리융합대학원을 졸업한지 어느덧 몇 년의 시간이 지났다</a:t>
            </a:r>
            <a:r>
              <a:rPr lang="en-US" altLang="ko-KR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 </a:t>
            </a:r>
            <a:br>
              <a:rPr lang="en-US" altLang="ko-KR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</a:br>
            <a:r>
              <a:rPr lang="en-US" altLang="ko-KR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/>
            </a:r>
            <a:br>
              <a:rPr lang="en-US" altLang="ko-KR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</a:b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당시 개발한 반려 인공지능은 그 이후에도 꾸준히 혁신을 거듭하였고</a:t>
            </a:r>
            <a:r>
              <a:rPr lang="en-US" altLang="ko-KR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, </a:t>
            </a:r>
            <a:br>
              <a:rPr lang="en-US" altLang="ko-KR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</a:b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해당 프로젝트에 도움을 준 이들 상당수도</a:t>
            </a:r>
            <a:endParaRPr lang="en-US" altLang="ko-KR" sz="1400" spc="-100" dirty="0">
              <a:solidFill>
                <a:srgbClr val="6D6E7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>
              <a:lnSpc>
                <a:spcPct val="130000"/>
              </a:lnSpc>
              <a:buClr>
                <a:srgbClr val="97B1BA"/>
              </a:buClr>
            </a:pP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심리융합대학원을 이후 입학하여 졸업한 후배들이었다</a:t>
            </a:r>
            <a:r>
              <a:rPr lang="en-US" altLang="ko-KR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</a:t>
            </a:r>
          </a:p>
          <a:p>
            <a:pPr>
              <a:lnSpc>
                <a:spcPct val="130000"/>
              </a:lnSpc>
              <a:buClr>
                <a:srgbClr val="97B1BA"/>
              </a:buClr>
            </a:pP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당시 함께 수학했던 </a:t>
            </a:r>
            <a:r>
              <a:rPr lang="ko-KR" altLang="en-US" sz="1400" spc="-100" dirty="0" err="1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동문들에게서도</a:t>
            </a: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지속적으로 많은 조언을 구하고 있다</a:t>
            </a:r>
            <a:r>
              <a:rPr lang="en-US" altLang="ko-KR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</a:t>
            </a:r>
          </a:p>
          <a:p>
            <a:pPr>
              <a:lnSpc>
                <a:spcPct val="130000"/>
              </a:lnSpc>
              <a:buClr>
                <a:srgbClr val="97B1BA"/>
              </a:buClr>
            </a:pPr>
            <a:endParaRPr lang="en-US" altLang="ko-KR" sz="1400" spc="-100" dirty="0">
              <a:solidFill>
                <a:srgbClr val="6D6E7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>
              <a:lnSpc>
                <a:spcPct val="130000"/>
              </a:lnSpc>
              <a:buClr>
                <a:srgbClr val="97B1BA"/>
              </a:buClr>
            </a:pP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대학원에서 배운 심리학 이론들과 소셜</a:t>
            </a:r>
            <a:r>
              <a:rPr lang="en-US" altLang="ko-KR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, </a:t>
            </a:r>
            <a:r>
              <a:rPr lang="ko-KR" altLang="en-US" sz="1400" spc="-100" dirty="0" err="1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테크</a:t>
            </a: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인사이트</a:t>
            </a:r>
            <a:r>
              <a:rPr lang="en-US" altLang="ko-KR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, </a:t>
            </a: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그리고 풍부한 인적 자원들은 </a:t>
            </a:r>
            <a:endParaRPr lang="en-US" altLang="ko-KR" sz="1400" spc="-100" dirty="0">
              <a:solidFill>
                <a:srgbClr val="6D6E7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>
              <a:lnSpc>
                <a:spcPct val="130000"/>
              </a:lnSpc>
              <a:buClr>
                <a:srgbClr val="97B1BA"/>
              </a:buClr>
            </a:pP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인공지능 개발자로서 여러 고민과 문제에 부딪칠 때마다 </a:t>
            </a:r>
            <a:b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</a:b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여전히 해결의 나침반이 되어준다</a:t>
            </a:r>
            <a:r>
              <a:rPr lang="en-US" altLang="ko-KR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 </a:t>
            </a: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F70DEFA2-DC3D-D144-22B6-7D1EAAE6C2E9}"/>
              </a:ext>
            </a:extLst>
          </p:cNvPr>
          <p:cNvGrpSpPr/>
          <p:nvPr/>
        </p:nvGrpSpPr>
        <p:grpSpPr>
          <a:xfrm>
            <a:off x="776123" y="737539"/>
            <a:ext cx="2830677" cy="477054"/>
            <a:chOff x="1258723" y="1728139"/>
            <a:chExt cx="2830677" cy="47705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137AB74-909A-0B10-D6A4-F10AACDE73E4}"/>
                </a:ext>
              </a:extLst>
            </p:cNvPr>
            <p:cNvSpPr txBox="1"/>
            <p:nvPr/>
          </p:nvSpPr>
          <p:spPr>
            <a:xfrm>
              <a:off x="1671816" y="1728139"/>
              <a:ext cx="2417584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500" spc="-100" dirty="0">
                  <a:solidFill>
                    <a:srgbClr val="6D6E7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인력 양성 사례</a:t>
              </a:r>
              <a:r>
                <a:rPr lang="en-US" altLang="ko-KR" sz="2500" spc="-100" dirty="0">
                  <a:solidFill>
                    <a:srgbClr val="6D6E7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 2</a:t>
              </a:r>
              <a:endParaRPr lang="ko-KR" altLang="en-US" sz="2500" spc="-100" dirty="0">
                <a:solidFill>
                  <a:srgbClr val="6D6E7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771BCA5-2992-D12B-9067-FA2E66A29AAA}"/>
                </a:ext>
              </a:extLst>
            </p:cNvPr>
            <p:cNvSpPr txBox="1"/>
            <p:nvPr/>
          </p:nvSpPr>
          <p:spPr>
            <a:xfrm>
              <a:off x="1258723" y="1728139"/>
              <a:ext cx="531977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500" spc="-50" dirty="0">
                  <a:solidFill>
                    <a:srgbClr val="97B1BA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03</a:t>
              </a:r>
              <a:endParaRPr lang="ko-KR" altLang="en-US" sz="2500" spc="-50" dirty="0">
                <a:solidFill>
                  <a:srgbClr val="97B1BA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2CFA639-29B8-1B82-E288-0096538D41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23"/>
          <a:stretch/>
        </p:blipFill>
        <p:spPr bwMode="auto">
          <a:xfrm>
            <a:off x="7549839" y="359998"/>
            <a:ext cx="3627093" cy="613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5709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19D1AE3-AE45-D2EC-F90D-AA07F95AF85D}"/>
              </a:ext>
            </a:extLst>
          </p:cNvPr>
          <p:cNvSpPr/>
          <p:nvPr/>
        </p:nvSpPr>
        <p:spPr>
          <a:xfrm>
            <a:off x="360000" y="360000"/>
            <a:ext cx="11472000" cy="613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AB770425-18A6-46AE-AFEE-4BFBC8D97C73}"/>
              </a:ext>
            </a:extLst>
          </p:cNvPr>
          <p:cNvGrpSpPr/>
          <p:nvPr/>
        </p:nvGrpSpPr>
        <p:grpSpPr>
          <a:xfrm>
            <a:off x="776123" y="737539"/>
            <a:ext cx="2830677" cy="477054"/>
            <a:chOff x="1258723" y="1728139"/>
            <a:chExt cx="2830677" cy="47705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1FB9067-77EE-5EBA-C115-2C53F12FE913}"/>
                </a:ext>
              </a:extLst>
            </p:cNvPr>
            <p:cNvSpPr txBox="1"/>
            <p:nvPr/>
          </p:nvSpPr>
          <p:spPr>
            <a:xfrm>
              <a:off x="1671816" y="1728139"/>
              <a:ext cx="2417584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500" spc="-100" dirty="0">
                  <a:solidFill>
                    <a:srgbClr val="6D6E7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학과 소개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161E6F9-B335-6447-2888-51D73CFF8198}"/>
                </a:ext>
              </a:extLst>
            </p:cNvPr>
            <p:cNvSpPr txBox="1"/>
            <p:nvPr/>
          </p:nvSpPr>
          <p:spPr>
            <a:xfrm>
              <a:off x="1258723" y="1728139"/>
              <a:ext cx="531977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500" spc="-50" dirty="0">
                  <a:solidFill>
                    <a:srgbClr val="97B1BA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04</a:t>
              </a:r>
              <a:endParaRPr lang="ko-KR" altLang="en-US" sz="2500" spc="-50" dirty="0">
                <a:solidFill>
                  <a:srgbClr val="97B1BA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pic>
        <p:nvPicPr>
          <p:cNvPr id="10" name="그림 9">
            <a:extLst>
              <a:ext uri="{FF2B5EF4-FFF2-40B4-BE49-F238E27FC236}">
                <a16:creationId xmlns:a16="http://schemas.microsoft.com/office/drawing/2014/main" id="{BFDF4CDC-BD98-877A-F4FF-C415DD8BD2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59" t="2172" b="75180"/>
          <a:stretch/>
        </p:blipFill>
        <p:spPr>
          <a:xfrm>
            <a:off x="592184" y="2524793"/>
            <a:ext cx="5657764" cy="1714499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AD43C770-4A2B-9E20-BD82-DC782E5FB1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26908" r="3857" b="49554"/>
          <a:stretch/>
        </p:blipFill>
        <p:spPr>
          <a:xfrm>
            <a:off x="5994306" y="2544195"/>
            <a:ext cx="5588095" cy="1781931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6EFC17E3-FF84-FC7F-1AD7-FBDF5F763D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2659" t="50808" b="24753"/>
          <a:stretch/>
        </p:blipFill>
        <p:spPr>
          <a:xfrm>
            <a:off x="592184" y="4241063"/>
            <a:ext cx="5657764" cy="1850067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7900646E-A7B7-6047-7225-4CAE5B9EC1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75277" r="3857" b="-6"/>
          <a:stretch/>
        </p:blipFill>
        <p:spPr>
          <a:xfrm>
            <a:off x="5994306" y="4219045"/>
            <a:ext cx="5588095" cy="187208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0E80C30-C2B3-CF7A-53BD-07A7D34176EB}"/>
              </a:ext>
            </a:extLst>
          </p:cNvPr>
          <p:cNvSpPr txBox="1"/>
          <p:nvPr/>
        </p:nvSpPr>
        <p:spPr>
          <a:xfrm>
            <a:off x="2797491" y="1407364"/>
            <a:ext cx="6597019" cy="869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buClr>
                <a:srgbClr val="97B1BA"/>
              </a:buClr>
            </a:pPr>
            <a:r>
              <a:rPr lang="en-US" altLang="ko-KR" sz="2000" spc="-100" dirty="0">
                <a:solidFill>
                  <a:srgbClr val="6D6E7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5</a:t>
            </a:r>
            <a:r>
              <a:rPr lang="ko-KR" altLang="en-US" sz="2000" spc="-100" dirty="0">
                <a:solidFill>
                  <a:srgbClr val="6D6E7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개의 세부 전공</a:t>
            </a:r>
            <a:r>
              <a:rPr lang="en-US" altLang="ko-KR" sz="2000" spc="-100" dirty="0">
                <a:solidFill>
                  <a:srgbClr val="6D6E7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,</a:t>
            </a:r>
            <a:r>
              <a:rPr lang="ko-KR" altLang="en-US" sz="2000" spc="-100" dirty="0">
                <a:solidFill>
                  <a:srgbClr val="6D6E7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</a:t>
            </a:r>
            <a:endParaRPr lang="en-US" altLang="ko-KR" sz="2000" spc="-100" dirty="0">
              <a:solidFill>
                <a:srgbClr val="6D6E7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algn="ctr">
              <a:lnSpc>
                <a:spcPct val="130000"/>
              </a:lnSpc>
              <a:buClr>
                <a:srgbClr val="97B1BA"/>
              </a:buClr>
            </a:pPr>
            <a:r>
              <a:rPr lang="ko-KR" altLang="en-US" sz="2000" spc="-100" dirty="0">
                <a:solidFill>
                  <a:srgbClr val="6D6E7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최신 사회 문제 영역에 전문성을 가진 </a:t>
            </a:r>
            <a:r>
              <a:rPr lang="ko-KR" altLang="en-US" sz="2000" spc="-100" dirty="0">
                <a:solidFill>
                  <a:srgbClr val="802937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최고의 교수진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4B7BF283-1114-E838-34B6-6F1C7E8991C4}"/>
              </a:ext>
            </a:extLst>
          </p:cNvPr>
          <p:cNvSpPr/>
          <p:nvPr/>
        </p:nvSpPr>
        <p:spPr>
          <a:xfrm>
            <a:off x="6191250" y="5522302"/>
            <a:ext cx="4400550" cy="366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207B797-7279-E893-804C-FCDB0EC003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92492" r="3857" b="-6"/>
          <a:stretch/>
        </p:blipFill>
        <p:spPr>
          <a:xfrm>
            <a:off x="5994305" y="5547702"/>
            <a:ext cx="5588095" cy="56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4605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19D1AE3-AE45-D2EC-F90D-AA07F95AF85D}"/>
              </a:ext>
            </a:extLst>
          </p:cNvPr>
          <p:cNvSpPr/>
          <p:nvPr/>
        </p:nvSpPr>
        <p:spPr>
          <a:xfrm>
            <a:off x="360000" y="360000"/>
            <a:ext cx="11472000" cy="613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AB770425-18A6-46AE-AFEE-4BFBC8D97C73}"/>
              </a:ext>
            </a:extLst>
          </p:cNvPr>
          <p:cNvGrpSpPr/>
          <p:nvPr/>
        </p:nvGrpSpPr>
        <p:grpSpPr>
          <a:xfrm>
            <a:off x="776123" y="737539"/>
            <a:ext cx="2830677" cy="477054"/>
            <a:chOff x="1258723" y="1728139"/>
            <a:chExt cx="2830677" cy="47705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1FB9067-77EE-5EBA-C115-2C53F12FE913}"/>
                </a:ext>
              </a:extLst>
            </p:cNvPr>
            <p:cNvSpPr txBox="1"/>
            <p:nvPr/>
          </p:nvSpPr>
          <p:spPr>
            <a:xfrm>
              <a:off x="1671816" y="1728139"/>
              <a:ext cx="2417584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500" spc="-100" dirty="0">
                  <a:solidFill>
                    <a:srgbClr val="6D6E7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전공 소개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161E6F9-B335-6447-2888-51D73CFF8198}"/>
                </a:ext>
              </a:extLst>
            </p:cNvPr>
            <p:cNvSpPr txBox="1"/>
            <p:nvPr/>
          </p:nvSpPr>
          <p:spPr>
            <a:xfrm>
              <a:off x="1258723" y="1728139"/>
              <a:ext cx="531977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500" spc="-50" dirty="0">
                  <a:solidFill>
                    <a:srgbClr val="97B1BA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05</a:t>
              </a:r>
              <a:endParaRPr lang="ko-KR" altLang="en-US" sz="2500" spc="-50" dirty="0">
                <a:solidFill>
                  <a:srgbClr val="97B1BA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A7B374E1-90FA-C8F7-A992-93C47230E53F}"/>
              </a:ext>
            </a:extLst>
          </p:cNvPr>
          <p:cNvGrpSpPr/>
          <p:nvPr/>
        </p:nvGrpSpPr>
        <p:grpSpPr>
          <a:xfrm>
            <a:off x="3515310" y="1623423"/>
            <a:ext cx="5161380" cy="4068051"/>
            <a:chOff x="1152334" y="1623423"/>
            <a:chExt cx="5161380" cy="4068051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AF4CF05-8BC1-B0C5-AFE9-ABEFAF0D3674}"/>
                </a:ext>
              </a:extLst>
            </p:cNvPr>
            <p:cNvSpPr txBox="1"/>
            <p:nvPr/>
          </p:nvSpPr>
          <p:spPr>
            <a:xfrm>
              <a:off x="1152334" y="1623423"/>
              <a:ext cx="36820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rgbClr val="97B1BA"/>
                </a:buClr>
                <a:buFont typeface="맑은 고딕" panose="020B0503020000020004" pitchFamily="50" charset="-127"/>
                <a:buChar char="■"/>
              </a:pPr>
              <a:r>
                <a:rPr lang="ko-KR" altLang="en-US" spc="-100" dirty="0">
                  <a:solidFill>
                    <a:srgbClr val="6D6E7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학사 운영</a:t>
              </a:r>
            </a:p>
          </p:txBody>
        </p:sp>
        <p:grpSp>
          <p:nvGrpSpPr>
            <p:cNvPr id="32" name="그룹 31">
              <a:extLst>
                <a:ext uri="{FF2B5EF4-FFF2-40B4-BE49-F238E27FC236}">
                  <a16:creationId xmlns:a16="http://schemas.microsoft.com/office/drawing/2014/main" id="{80535A4C-F18B-F371-52FB-2F7D0298A5BB}"/>
                </a:ext>
              </a:extLst>
            </p:cNvPr>
            <p:cNvGrpSpPr/>
            <p:nvPr/>
          </p:nvGrpSpPr>
          <p:grpSpPr>
            <a:xfrm>
              <a:off x="1510296" y="2246567"/>
              <a:ext cx="4803418" cy="3444907"/>
              <a:chOff x="1510296" y="1927256"/>
              <a:chExt cx="4803418" cy="3444907"/>
            </a:xfrm>
          </p:grpSpPr>
          <p:grpSp>
            <p:nvGrpSpPr>
              <p:cNvPr id="9" name="그룹 8">
                <a:extLst>
                  <a:ext uri="{FF2B5EF4-FFF2-40B4-BE49-F238E27FC236}">
                    <a16:creationId xmlns:a16="http://schemas.microsoft.com/office/drawing/2014/main" id="{8A15B8D0-4524-92BB-3187-BBF2BFCB2D75}"/>
                  </a:ext>
                </a:extLst>
              </p:cNvPr>
              <p:cNvGrpSpPr/>
              <p:nvPr/>
            </p:nvGrpSpPr>
            <p:grpSpPr>
              <a:xfrm>
                <a:off x="1510296" y="1927256"/>
                <a:ext cx="4803418" cy="666624"/>
                <a:chOff x="1510296" y="1927256"/>
                <a:chExt cx="4803418" cy="666624"/>
              </a:xfrm>
            </p:grpSpPr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55C711E1-AAF4-D3BA-C7A0-2B031D535C45}"/>
                    </a:ext>
                  </a:extLst>
                </p:cNvPr>
                <p:cNvSpPr txBox="1"/>
                <p:nvPr/>
              </p:nvSpPr>
              <p:spPr>
                <a:xfrm>
                  <a:off x="1510296" y="1927256"/>
                  <a:ext cx="229616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buClr>
                      <a:srgbClr val="97B1BA"/>
                    </a:buClr>
                    <a:buFont typeface="Arial" panose="020B0604020202020204" pitchFamily="34" charset="0"/>
                    <a:buChar char="•"/>
                  </a:pPr>
                  <a:r>
                    <a:rPr lang="ko-KR" altLang="en-US" sz="1600" spc="-100" dirty="0">
                      <a:solidFill>
                        <a:srgbClr val="6D6E71"/>
                      </a:solidFill>
                      <a:latin typeface="KoPubWorld돋움체 Bold" panose="00000800000000000000" pitchFamily="2" charset="-127"/>
                      <a:ea typeface="KoPubWorld돋움체 Bold" panose="00000800000000000000" pitchFamily="2" charset="-127"/>
                      <a:cs typeface="KoPubWorld돋움체 Bold" panose="00000800000000000000" pitchFamily="2" charset="-127"/>
                    </a:rPr>
                    <a:t>학과 및 </a:t>
                  </a:r>
                  <a:r>
                    <a:rPr lang="ko-KR" altLang="en-US" sz="1600" spc="-100" dirty="0" err="1">
                      <a:solidFill>
                        <a:srgbClr val="6D6E71"/>
                      </a:solidFill>
                      <a:latin typeface="KoPubWorld돋움체 Bold" panose="00000800000000000000" pitchFamily="2" charset="-127"/>
                      <a:ea typeface="KoPubWorld돋움체 Bold" panose="00000800000000000000" pitchFamily="2" charset="-127"/>
                      <a:cs typeface="KoPubWorld돋움체 Bold" panose="00000800000000000000" pitchFamily="2" charset="-127"/>
                    </a:rPr>
                    <a:t>전공명</a:t>
                  </a:r>
                  <a:endParaRPr lang="ko-KR" altLang="en-US" sz="1600" spc="-100" dirty="0">
                    <a:solidFill>
                      <a:srgbClr val="6D6E71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endParaRPr>
                </a:p>
              </p:txBody>
            </p:sp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6B25A86B-A809-8BBC-AADF-F37E1A8F74BF}"/>
                    </a:ext>
                  </a:extLst>
                </p:cNvPr>
                <p:cNvSpPr txBox="1"/>
                <p:nvPr/>
              </p:nvSpPr>
              <p:spPr>
                <a:xfrm>
                  <a:off x="1853582" y="2255326"/>
                  <a:ext cx="446013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buClr>
                      <a:srgbClr val="97B1BA"/>
                    </a:buClr>
                  </a:pPr>
                  <a:r>
                    <a:rPr lang="ko-KR" altLang="en-US" sz="1600" spc="-100" dirty="0">
                      <a:solidFill>
                        <a:srgbClr val="6D6E71"/>
                      </a:solidFill>
                      <a:latin typeface="KoPubWorld돋움체 Medium" panose="00000600000000000000" pitchFamily="2" charset="-127"/>
                      <a:ea typeface="KoPubWorld돋움체 Medium" panose="00000600000000000000" pitchFamily="2" charset="-127"/>
                      <a:cs typeface="KoPubWorld돋움체 Medium" panose="00000600000000000000" pitchFamily="2" charset="-127"/>
                    </a:rPr>
                    <a:t>심리융합학과 </a:t>
                  </a:r>
                  <a:r>
                    <a:rPr lang="en-US" altLang="ko-KR" sz="1600" spc="-100" dirty="0">
                      <a:solidFill>
                        <a:srgbClr val="6D6E71"/>
                      </a:solidFill>
                      <a:latin typeface="KoPubWorld돋움체 Medium" panose="00000600000000000000" pitchFamily="2" charset="-127"/>
                      <a:ea typeface="KoPubWorld돋움체 Medium" panose="00000600000000000000" pitchFamily="2" charset="-127"/>
                      <a:cs typeface="KoPubWorld돋움체 Medium" panose="00000600000000000000" pitchFamily="2" charset="-127"/>
                    </a:rPr>
                    <a:t>(</a:t>
                  </a:r>
                  <a:r>
                    <a:rPr lang="en-US" altLang="ko-KR" sz="1600" spc="-50" dirty="0">
                      <a:solidFill>
                        <a:srgbClr val="6D6E71"/>
                      </a:solidFill>
                      <a:latin typeface="KoPubWorld돋움체 Medium" panose="00000600000000000000" pitchFamily="2" charset="-127"/>
                      <a:ea typeface="KoPubWorld돋움체 Medium" panose="00000600000000000000" pitchFamily="2" charset="-127"/>
                      <a:cs typeface="KoPubWorld돋움체 Medium" panose="00000600000000000000" pitchFamily="2" charset="-127"/>
                    </a:rPr>
                    <a:t>Department of Psychological Science</a:t>
                  </a:r>
                  <a:r>
                    <a:rPr lang="en-US" altLang="ko-KR" sz="1600" spc="-100" dirty="0">
                      <a:solidFill>
                        <a:srgbClr val="6D6E71"/>
                      </a:solidFill>
                      <a:latin typeface="KoPubWorld돋움체 Medium" panose="00000600000000000000" pitchFamily="2" charset="-127"/>
                      <a:ea typeface="KoPubWorld돋움체 Medium" panose="00000600000000000000" pitchFamily="2" charset="-127"/>
                      <a:cs typeface="KoPubWorld돋움체 Medium" panose="00000600000000000000" pitchFamily="2" charset="-127"/>
                    </a:rPr>
                    <a:t>)</a:t>
                  </a:r>
                  <a:endParaRPr lang="ko-KR" altLang="en-US" sz="1600" spc="-100" dirty="0">
                    <a:solidFill>
                      <a:srgbClr val="6D6E71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endParaRPr>
                </a:p>
              </p:txBody>
            </p:sp>
          </p:grpSp>
          <p:grpSp>
            <p:nvGrpSpPr>
              <p:cNvPr id="12" name="그룹 11">
                <a:extLst>
                  <a:ext uri="{FF2B5EF4-FFF2-40B4-BE49-F238E27FC236}">
                    <a16:creationId xmlns:a16="http://schemas.microsoft.com/office/drawing/2014/main" id="{AE05A225-6798-D344-35DC-BA6A65F3CC99}"/>
                  </a:ext>
                </a:extLst>
              </p:cNvPr>
              <p:cNvGrpSpPr/>
              <p:nvPr/>
            </p:nvGrpSpPr>
            <p:grpSpPr>
              <a:xfrm>
                <a:off x="1510296" y="2850206"/>
                <a:ext cx="4803418" cy="666624"/>
                <a:chOff x="1510296" y="1927256"/>
                <a:chExt cx="4803418" cy="666624"/>
              </a:xfrm>
            </p:grpSpPr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0B203FA1-0376-C76C-0C85-0BF9CCC24F14}"/>
                    </a:ext>
                  </a:extLst>
                </p:cNvPr>
                <p:cNvSpPr txBox="1"/>
                <p:nvPr/>
              </p:nvSpPr>
              <p:spPr>
                <a:xfrm>
                  <a:off x="1510296" y="1927256"/>
                  <a:ext cx="229616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buClr>
                      <a:srgbClr val="97B1BA"/>
                    </a:buClr>
                    <a:buFont typeface="Arial" panose="020B0604020202020204" pitchFamily="34" charset="0"/>
                    <a:buChar char="•"/>
                  </a:pPr>
                  <a:r>
                    <a:rPr lang="ko-KR" altLang="en-US" sz="1600" spc="-100" dirty="0">
                      <a:solidFill>
                        <a:srgbClr val="6D6E71"/>
                      </a:solidFill>
                      <a:latin typeface="KoPubWorld돋움체 Bold" panose="00000800000000000000" pitchFamily="2" charset="-127"/>
                      <a:ea typeface="KoPubWorld돋움체 Bold" panose="00000800000000000000" pitchFamily="2" charset="-127"/>
                      <a:cs typeface="KoPubWorld돋움체 Bold" panose="00000800000000000000" pitchFamily="2" charset="-127"/>
                    </a:rPr>
                    <a:t>수여 </a:t>
                  </a:r>
                  <a:r>
                    <a:rPr lang="ko-KR" altLang="en-US" sz="1600" spc="-100" dirty="0" err="1">
                      <a:solidFill>
                        <a:srgbClr val="6D6E71"/>
                      </a:solidFill>
                      <a:latin typeface="KoPubWorld돋움체 Bold" panose="00000800000000000000" pitchFamily="2" charset="-127"/>
                      <a:ea typeface="KoPubWorld돋움체 Bold" panose="00000800000000000000" pitchFamily="2" charset="-127"/>
                      <a:cs typeface="KoPubWorld돋움체 Bold" panose="00000800000000000000" pitchFamily="2" charset="-127"/>
                    </a:rPr>
                    <a:t>학위명</a:t>
                  </a:r>
                  <a:endParaRPr lang="ko-KR" altLang="en-US" sz="1600" spc="-100" dirty="0">
                    <a:solidFill>
                      <a:srgbClr val="6D6E71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endParaRPr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F6BEFD5F-201C-1F99-0985-598BE8C27B23}"/>
                    </a:ext>
                  </a:extLst>
                </p:cNvPr>
                <p:cNvSpPr txBox="1"/>
                <p:nvPr/>
              </p:nvSpPr>
              <p:spPr>
                <a:xfrm>
                  <a:off x="1853582" y="2255326"/>
                  <a:ext cx="446013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buClr>
                      <a:srgbClr val="97B1BA"/>
                    </a:buClr>
                  </a:pPr>
                  <a:r>
                    <a:rPr lang="ko-KR" altLang="en-US" sz="1600" spc="-100" dirty="0">
                      <a:solidFill>
                        <a:srgbClr val="6D6E71"/>
                      </a:solidFill>
                      <a:latin typeface="KoPubWorld돋움체 Medium" panose="00000600000000000000" pitchFamily="2" charset="-127"/>
                      <a:ea typeface="KoPubWorld돋움체 Medium" panose="00000600000000000000" pitchFamily="2" charset="-127"/>
                      <a:cs typeface="KoPubWorld돋움체 Medium" panose="00000600000000000000" pitchFamily="2" charset="-127"/>
                    </a:rPr>
                    <a:t>심리융합 석사 </a:t>
                  </a:r>
                  <a:r>
                    <a:rPr lang="en-US" altLang="ko-KR" sz="1600" spc="-100" dirty="0">
                      <a:solidFill>
                        <a:srgbClr val="6D6E71"/>
                      </a:solidFill>
                      <a:latin typeface="KoPubWorld돋움체 Medium" panose="00000600000000000000" pitchFamily="2" charset="-127"/>
                      <a:ea typeface="KoPubWorld돋움체 Medium" panose="00000600000000000000" pitchFamily="2" charset="-127"/>
                      <a:cs typeface="KoPubWorld돋움체 Medium" panose="00000600000000000000" pitchFamily="2" charset="-127"/>
                    </a:rPr>
                    <a:t>(</a:t>
                  </a:r>
                  <a:r>
                    <a:rPr lang="en-US" altLang="ko-KR" sz="1600" spc="-50" dirty="0">
                      <a:solidFill>
                        <a:srgbClr val="6D6E71"/>
                      </a:solidFill>
                      <a:latin typeface="KoPubWorld돋움체 Medium" panose="00000600000000000000" pitchFamily="2" charset="-127"/>
                      <a:ea typeface="KoPubWorld돋움체 Medium" panose="00000600000000000000" pitchFamily="2" charset="-127"/>
                      <a:cs typeface="KoPubWorld돋움체 Medium" panose="00000600000000000000" pitchFamily="2" charset="-127"/>
                    </a:rPr>
                    <a:t>Master of Psychological Science</a:t>
                  </a:r>
                  <a:r>
                    <a:rPr lang="en-US" altLang="ko-KR" sz="1600" spc="-100" dirty="0">
                      <a:solidFill>
                        <a:srgbClr val="6D6E71"/>
                      </a:solidFill>
                      <a:latin typeface="KoPubWorld돋움체 Medium" panose="00000600000000000000" pitchFamily="2" charset="-127"/>
                      <a:ea typeface="KoPubWorld돋움체 Medium" panose="00000600000000000000" pitchFamily="2" charset="-127"/>
                      <a:cs typeface="KoPubWorld돋움체 Medium" panose="00000600000000000000" pitchFamily="2" charset="-127"/>
                    </a:rPr>
                    <a:t>)</a:t>
                  </a:r>
                  <a:endParaRPr lang="ko-KR" altLang="en-US" sz="1600" spc="-100" dirty="0">
                    <a:solidFill>
                      <a:srgbClr val="6D6E71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endParaRPr>
                </a:p>
              </p:txBody>
            </p:sp>
          </p:grpSp>
          <p:grpSp>
            <p:nvGrpSpPr>
              <p:cNvPr id="20" name="그룹 19">
                <a:extLst>
                  <a:ext uri="{FF2B5EF4-FFF2-40B4-BE49-F238E27FC236}">
                    <a16:creationId xmlns:a16="http://schemas.microsoft.com/office/drawing/2014/main" id="{24E9AC25-EEFF-F128-6195-14F64178A3F3}"/>
                  </a:ext>
                </a:extLst>
              </p:cNvPr>
              <p:cNvGrpSpPr/>
              <p:nvPr/>
            </p:nvGrpSpPr>
            <p:grpSpPr>
              <a:xfrm>
                <a:off x="1510296" y="3773156"/>
                <a:ext cx="4803418" cy="666624"/>
                <a:chOff x="1510296" y="1927256"/>
                <a:chExt cx="4803418" cy="666624"/>
              </a:xfrm>
            </p:grpSpPr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52C1090A-E0DA-AEA5-BC9B-1B106AA001B9}"/>
                    </a:ext>
                  </a:extLst>
                </p:cNvPr>
                <p:cNvSpPr txBox="1"/>
                <p:nvPr/>
              </p:nvSpPr>
              <p:spPr>
                <a:xfrm>
                  <a:off x="1510296" y="1927256"/>
                  <a:ext cx="229616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buClr>
                      <a:srgbClr val="97B1BA"/>
                    </a:buClr>
                    <a:buFont typeface="Arial" panose="020B0604020202020204" pitchFamily="34" charset="0"/>
                    <a:buChar char="•"/>
                  </a:pPr>
                  <a:r>
                    <a:rPr lang="ko-KR" altLang="en-US" sz="1600" spc="-100" dirty="0">
                      <a:solidFill>
                        <a:srgbClr val="6D6E71"/>
                      </a:solidFill>
                      <a:latin typeface="KoPubWorld돋움체 Bold" panose="00000800000000000000" pitchFamily="2" charset="-127"/>
                      <a:ea typeface="KoPubWorld돋움체 Bold" panose="00000800000000000000" pitchFamily="2" charset="-127"/>
                      <a:cs typeface="KoPubWorld돋움체 Bold" panose="00000800000000000000" pitchFamily="2" charset="-127"/>
                    </a:rPr>
                    <a:t>수학 연한</a:t>
                  </a: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FE1408D1-42C9-F1FC-8EA9-06760FA48747}"/>
                    </a:ext>
                  </a:extLst>
                </p:cNvPr>
                <p:cNvSpPr txBox="1"/>
                <p:nvPr/>
              </p:nvSpPr>
              <p:spPr>
                <a:xfrm>
                  <a:off x="1853582" y="2255326"/>
                  <a:ext cx="446013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buClr>
                      <a:srgbClr val="97B1BA"/>
                    </a:buClr>
                  </a:pPr>
                  <a:r>
                    <a:rPr lang="en-US" altLang="ko-KR" sz="1600" spc="-100" dirty="0">
                      <a:solidFill>
                        <a:srgbClr val="6D6E71"/>
                      </a:solidFill>
                      <a:latin typeface="KoPubWorld돋움체 Medium" panose="00000600000000000000" pitchFamily="2" charset="-127"/>
                      <a:ea typeface="KoPubWorld돋움체 Medium" panose="00000600000000000000" pitchFamily="2" charset="-127"/>
                      <a:cs typeface="KoPubWorld돋움체 Medium" panose="00000600000000000000" pitchFamily="2" charset="-127"/>
                    </a:rPr>
                    <a:t>2</a:t>
                  </a:r>
                  <a:r>
                    <a:rPr lang="ko-KR" altLang="en-US" sz="1600" spc="-100" dirty="0">
                      <a:solidFill>
                        <a:srgbClr val="6D6E71"/>
                      </a:solidFill>
                      <a:latin typeface="KoPubWorld돋움체 Medium" panose="00000600000000000000" pitchFamily="2" charset="-127"/>
                      <a:ea typeface="KoPubWorld돋움체 Medium" panose="00000600000000000000" pitchFamily="2" charset="-127"/>
                      <a:cs typeface="KoPubWorld돋움체 Medium" panose="00000600000000000000" pitchFamily="2" charset="-127"/>
                    </a:rPr>
                    <a:t>년 </a:t>
                  </a:r>
                  <a:r>
                    <a:rPr lang="en-US" altLang="ko-KR" sz="1600" spc="-100" dirty="0">
                      <a:solidFill>
                        <a:srgbClr val="6D6E71"/>
                      </a:solidFill>
                      <a:latin typeface="KoPubWorld돋움체 Medium" panose="00000600000000000000" pitchFamily="2" charset="-127"/>
                      <a:ea typeface="KoPubWorld돋움체 Medium" panose="00000600000000000000" pitchFamily="2" charset="-127"/>
                      <a:cs typeface="KoPubWorld돋움체 Medium" panose="00000600000000000000" pitchFamily="2" charset="-127"/>
                    </a:rPr>
                    <a:t>6</a:t>
                  </a:r>
                  <a:r>
                    <a:rPr lang="ko-KR" altLang="en-US" sz="1600" spc="-100" dirty="0">
                      <a:solidFill>
                        <a:srgbClr val="6D6E71"/>
                      </a:solidFill>
                      <a:latin typeface="KoPubWorld돋움체 Medium" panose="00000600000000000000" pitchFamily="2" charset="-127"/>
                      <a:ea typeface="KoPubWorld돋움체 Medium" panose="00000600000000000000" pitchFamily="2" charset="-127"/>
                      <a:cs typeface="KoPubWorld돋움체 Medium" panose="00000600000000000000" pitchFamily="2" charset="-127"/>
                    </a:rPr>
                    <a:t>개월 </a:t>
                  </a:r>
                  <a:r>
                    <a:rPr lang="en-US" altLang="ko-KR" sz="1600" spc="-100" dirty="0">
                      <a:solidFill>
                        <a:srgbClr val="6D6E71"/>
                      </a:solidFill>
                      <a:latin typeface="KoPubWorld돋움체 Medium" panose="00000600000000000000" pitchFamily="2" charset="-127"/>
                      <a:ea typeface="KoPubWorld돋움체 Medium" panose="00000600000000000000" pitchFamily="2" charset="-127"/>
                      <a:cs typeface="KoPubWorld돋움체 Medium" panose="00000600000000000000" pitchFamily="2" charset="-127"/>
                    </a:rPr>
                    <a:t>(5</a:t>
                  </a:r>
                  <a:r>
                    <a:rPr lang="ko-KR" altLang="en-US" sz="1600" spc="-100" dirty="0" err="1">
                      <a:solidFill>
                        <a:srgbClr val="6D6E71"/>
                      </a:solidFill>
                      <a:latin typeface="KoPubWorld돋움체 Medium" panose="00000600000000000000" pitchFamily="2" charset="-127"/>
                      <a:ea typeface="KoPubWorld돋움체 Medium" panose="00000600000000000000" pitchFamily="2" charset="-127"/>
                      <a:cs typeface="KoPubWorld돋움체 Medium" panose="00000600000000000000" pitchFamily="2" charset="-127"/>
                    </a:rPr>
                    <a:t>학기제</a:t>
                  </a:r>
                  <a:r>
                    <a:rPr lang="en-US" altLang="ko-KR" sz="1600" spc="-100" dirty="0">
                      <a:solidFill>
                        <a:srgbClr val="6D6E71"/>
                      </a:solidFill>
                      <a:latin typeface="KoPubWorld돋움체 Medium" panose="00000600000000000000" pitchFamily="2" charset="-127"/>
                      <a:ea typeface="KoPubWorld돋움체 Medium" panose="00000600000000000000" pitchFamily="2" charset="-127"/>
                      <a:cs typeface="KoPubWorld돋움체 Medium" panose="00000600000000000000" pitchFamily="2" charset="-127"/>
                    </a:rPr>
                    <a:t>)</a:t>
                  </a:r>
                  <a:endParaRPr lang="ko-KR" altLang="en-US" sz="1600" spc="-100" dirty="0">
                    <a:solidFill>
                      <a:srgbClr val="6D6E71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endParaRPr>
                </a:p>
              </p:txBody>
            </p:sp>
          </p:grpSp>
          <p:grpSp>
            <p:nvGrpSpPr>
              <p:cNvPr id="23" name="그룹 22">
                <a:extLst>
                  <a:ext uri="{FF2B5EF4-FFF2-40B4-BE49-F238E27FC236}">
                    <a16:creationId xmlns:a16="http://schemas.microsoft.com/office/drawing/2014/main" id="{CBDAD3E5-0628-8B65-AE21-34D02427432F}"/>
                  </a:ext>
                </a:extLst>
              </p:cNvPr>
              <p:cNvGrpSpPr/>
              <p:nvPr/>
            </p:nvGrpSpPr>
            <p:grpSpPr>
              <a:xfrm>
                <a:off x="4083648" y="3778398"/>
                <a:ext cx="1809152" cy="666624"/>
                <a:chOff x="1510296" y="1927256"/>
                <a:chExt cx="1809152" cy="666624"/>
              </a:xfrm>
            </p:grpSpPr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A9826CC0-F379-CE16-0AE5-D61460AFB8BB}"/>
                    </a:ext>
                  </a:extLst>
                </p:cNvPr>
                <p:cNvSpPr txBox="1"/>
                <p:nvPr/>
              </p:nvSpPr>
              <p:spPr>
                <a:xfrm>
                  <a:off x="1510296" y="1927256"/>
                  <a:ext cx="170755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buClr>
                      <a:srgbClr val="97B1BA"/>
                    </a:buClr>
                    <a:buFont typeface="Arial" panose="020B0604020202020204" pitchFamily="34" charset="0"/>
                    <a:buChar char="•"/>
                  </a:pPr>
                  <a:r>
                    <a:rPr lang="ko-KR" altLang="en-US" sz="1600" spc="-100" dirty="0">
                      <a:solidFill>
                        <a:srgbClr val="6D6E71"/>
                      </a:solidFill>
                      <a:latin typeface="KoPubWorld돋움체 Bold" panose="00000800000000000000" pitchFamily="2" charset="-127"/>
                      <a:ea typeface="KoPubWorld돋움체 Bold" panose="00000800000000000000" pitchFamily="2" charset="-127"/>
                      <a:cs typeface="KoPubWorld돋움체 Bold" panose="00000800000000000000" pitchFamily="2" charset="-127"/>
                    </a:rPr>
                    <a:t>이수 학점</a:t>
                  </a: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2CE14B4E-D6E1-7B7B-9217-1DAFA4558765}"/>
                    </a:ext>
                  </a:extLst>
                </p:cNvPr>
                <p:cNvSpPr txBox="1"/>
                <p:nvPr/>
              </p:nvSpPr>
              <p:spPr>
                <a:xfrm>
                  <a:off x="1853582" y="2255326"/>
                  <a:ext cx="146586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buClr>
                      <a:srgbClr val="97B1BA"/>
                    </a:buClr>
                  </a:pPr>
                  <a:r>
                    <a:rPr lang="ko-KR" altLang="en-US" sz="1600" spc="-100" dirty="0">
                      <a:solidFill>
                        <a:srgbClr val="6D6E71"/>
                      </a:solidFill>
                      <a:latin typeface="KoPubWorld돋움체 Medium" panose="00000600000000000000" pitchFamily="2" charset="-127"/>
                      <a:ea typeface="KoPubWorld돋움체 Medium" panose="00000600000000000000" pitchFamily="2" charset="-127"/>
                      <a:cs typeface="KoPubWorld돋움체 Medium" panose="00000600000000000000" pitchFamily="2" charset="-127"/>
                    </a:rPr>
                    <a:t>석사 </a:t>
                  </a:r>
                  <a:r>
                    <a:rPr lang="en-US" altLang="ko-KR" sz="1600" spc="-100" dirty="0">
                      <a:solidFill>
                        <a:srgbClr val="6D6E71"/>
                      </a:solidFill>
                      <a:latin typeface="KoPubWorld돋움체 Medium" panose="00000600000000000000" pitchFamily="2" charset="-127"/>
                      <a:ea typeface="KoPubWorld돋움체 Medium" panose="00000600000000000000" pitchFamily="2" charset="-127"/>
                      <a:cs typeface="KoPubWorld돋움체 Medium" panose="00000600000000000000" pitchFamily="2" charset="-127"/>
                    </a:rPr>
                    <a:t>28</a:t>
                  </a:r>
                  <a:r>
                    <a:rPr lang="ko-KR" altLang="en-US" sz="1600" spc="-100" dirty="0">
                      <a:solidFill>
                        <a:srgbClr val="6D6E71"/>
                      </a:solidFill>
                      <a:latin typeface="KoPubWorld돋움체 Medium" panose="00000600000000000000" pitchFamily="2" charset="-127"/>
                      <a:ea typeface="KoPubWorld돋움체 Medium" panose="00000600000000000000" pitchFamily="2" charset="-127"/>
                      <a:cs typeface="KoPubWorld돋움체 Medium" panose="00000600000000000000" pitchFamily="2" charset="-127"/>
                    </a:rPr>
                    <a:t>학점</a:t>
                  </a:r>
                </a:p>
              </p:txBody>
            </p:sp>
          </p:grpSp>
          <p:grpSp>
            <p:nvGrpSpPr>
              <p:cNvPr id="26" name="그룹 25">
                <a:extLst>
                  <a:ext uri="{FF2B5EF4-FFF2-40B4-BE49-F238E27FC236}">
                    <a16:creationId xmlns:a16="http://schemas.microsoft.com/office/drawing/2014/main" id="{FA8F57C5-EDFF-D4A8-C64D-B8E4D21BFD92}"/>
                  </a:ext>
                </a:extLst>
              </p:cNvPr>
              <p:cNvGrpSpPr/>
              <p:nvPr/>
            </p:nvGrpSpPr>
            <p:grpSpPr>
              <a:xfrm>
                <a:off x="1510296" y="4696105"/>
                <a:ext cx="2016675" cy="666624"/>
                <a:chOff x="1510296" y="1927256"/>
                <a:chExt cx="2016675" cy="666624"/>
              </a:xfrm>
            </p:grpSpPr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40ADD1B6-1FE6-A5D3-8D62-4A2C823F3BF7}"/>
                    </a:ext>
                  </a:extLst>
                </p:cNvPr>
                <p:cNvSpPr txBox="1"/>
                <p:nvPr/>
              </p:nvSpPr>
              <p:spPr>
                <a:xfrm>
                  <a:off x="1510296" y="1927256"/>
                  <a:ext cx="20166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buClr>
                      <a:srgbClr val="97B1BA"/>
                    </a:buClr>
                    <a:buFont typeface="Arial" panose="020B0604020202020204" pitchFamily="34" charset="0"/>
                    <a:buChar char="•"/>
                  </a:pPr>
                  <a:r>
                    <a:rPr lang="ko-KR" altLang="en-US" sz="1600" spc="-100" dirty="0">
                      <a:solidFill>
                        <a:srgbClr val="6D6E71"/>
                      </a:solidFill>
                      <a:latin typeface="KoPubWorld돋움체 Bold" panose="00000800000000000000" pitchFamily="2" charset="-127"/>
                      <a:ea typeface="KoPubWorld돋움체 Bold" panose="00000800000000000000" pitchFamily="2" charset="-127"/>
                      <a:cs typeface="KoPubWorld돋움체 Bold" panose="00000800000000000000" pitchFamily="2" charset="-127"/>
                    </a:rPr>
                    <a:t>학기 운영</a:t>
                  </a: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A084453D-9988-A375-E218-26F4C40B4276}"/>
                    </a:ext>
                  </a:extLst>
                </p:cNvPr>
                <p:cNvSpPr txBox="1"/>
                <p:nvPr/>
              </p:nvSpPr>
              <p:spPr>
                <a:xfrm>
                  <a:off x="1853582" y="2255326"/>
                  <a:ext cx="160081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buClr>
                      <a:srgbClr val="97B1BA"/>
                    </a:buClr>
                  </a:pPr>
                  <a:r>
                    <a:rPr lang="en-US" altLang="ko-KR" sz="1600" spc="-100" dirty="0">
                      <a:solidFill>
                        <a:srgbClr val="6D6E71"/>
                      </a:solidFill>
                      <a:latin typeface="KoPubWorld돋움체 Medium" panose="00000600000000000000" pitchFamily="2" charset="-127"/>
                      <a:ea typeface="KoPubWorld돋움체 Medium" panose="00000600000000000000" pitchFamily="2" charset="-127"/>
                      <a:cs typeface="KoPubWorld돋움체 Medium" panose="00000600000000000000" pitchFamily="2" charset="-127"/>
                    </a:rPr>
                    <a:t>2</a:t>
                  </a:r>
                  <a:r>
                    <a:rPr lang="ko-KR" altLang="en-US" sz="1600" spc="-100" dirty="0" err="1">
                      <a:solidFill>
                        <a:srgbClr val="6D6E71"/>
                      </a:solidFill>
                      <a:latin typeface="KoPubWorld돋움체 Medium" panose="00000600000000000000" pitchFamily="2" charset="-127"/>
                      <a:ea typeface="KoPubWorld돋움체 Medium" panose="00000600000000000000" pitchFamily="2" charset="-127"/>
                      <a:cs typeface="KoPubWorld돋움체 Medium" panose="00000600000000000000" pitchFamily="2" charset="-127"/>
                    </a:rPr>
                    <a:t>학기제</a:t>
                  </a:r>
                  <a:endParaRPr lang="ko-KR" altLang="en-US" sz="1600" spc="-100" dirty="0">
                    <a:solidFill>
                      <a:srgbClr val="6D6E71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endParaRPr>
                </a:p>
              </p:txBody>
            </p:sp>
          </p:grpSp>
          <p:grpSp>
            <p:nvGrpSpPr>
              <p:cNvPr id="29" name="그룹 28">
                <a:extLst>
                  <a:ext uri="{FF2B5EF4-FFF2-40B4-BE49-F238E27FC236}">
                    <a16:creationId xmlns:a16="http://schemas.microsoft.com/office/drawing/2014/main" id="{D91AFDB4-4550-F9B3-8EE4-2FB5AF619620}"/>
                  </a:ext>
                </a:extLst>
              </p:cNvPr>
              <p:cNvGrpSpPr/>
              <p:nvPr/>
            </p:nvGrpSpPr>
            <p:grpSpPr>
              <a:xfrm>
                <a:off x="4083648" y="4705539"/>
                <a:ext cx="1944102" cy="666624"/>
                <a:chOff x="1510296" y="1927256"/>
                <a:chExt cx="1944102" cy="666624"/>
              </a:xfrm>
            </p:grpSpPr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1D9614A6-ACEB-D948-FF4B-7755B6EA0E85}"/>
                    </a:ext>
                  </a:extLst>
                </p:cNvPr>
                <p:cNvSpPr txBox="1"/>
                <p:nvPr/>
              </p:nvSpPr>
              <p:spPr>
                <a:xfrm>
                  <a:off x="1510296" y="1927256"/>
                  <a:ext cx="170755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buClr>
                      <a:srgbClr val="97B1BA"/>
                    </a:buClr>
                    <a:buFont typeface="Arial" panose="020B0604020202020204" pitchFamily="34" charset="0"/>
                    <a:buChar char="•"/>
                  </a:pPr>
                  <a:r>
                    <a:rPr lang="ko-KR" altLang="en-US" sz="1600" spc="-100" dirty="0">
                      <a:solidFill>
                        <a:srgbClr val="6D6E71"/>
                      </a:solidFill>
                      <a:latin typeface="KoPubWorld돋움체 Bold" panose="00000800000000000000" pitchFamily="2" charset="-127"/>
                      <a:ea typeface="KoPubWorld돋움체 Bold" panose="00000800000000000000" pitchFamily="2" charset="-127"/>
                      <a:cs typeface="KoPubWorld돋움체 Bold" panose="00000800000000000000" pitchFamily="2" charset="-127"/>
                    </a:rPr>
                    <a:t>수업 형태</a:t>
                  </a:r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4A181C0D-3BA9-BA97-9604-CBAF0360191D}"/>
                    </a:ext>
                  </a:extLst>
                </p:cNvPr>
                <p:cNvSpPr txBox="1"/>
                <p:nvPr/>
              </p:nvSpPr>
              <p:spPr>
                <a:xfrm>
                  <a:off x="1853581" y="2255326"/>
                  <a:ext cx="160081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buClr>
                      <a:srgbClr val="97B1BA"/>
                    </a:buClr>
                  </a:pPr>
                  <a:r>
                    <a:rPr lang="ko-KR" altLang="en-US" sz="1600" spc="-100" dirty="0">
                      <a:solidFill>
                        <a:srgbClr val="6D6E71"/>
                      </a:solidFill>
                      <a:latin typeface="KoPubWorld돋움체 Medium" panose="00000600000000000000" pitchFamily="2" charset="-127"/>
                      <a:ea typeface="KoPubWorld돋움체 Medium" panose="00000600000000000000" pitchFamily="2" charset="-127"/>
                      <a:cs typeface="KoPubWorld돋움체 Medium" panose="00000600000000000000" pitchFamily="2" charset="-127"/>
                    </a:rPr>
                    <a:t>야간</a:t>
                  </a:r>
                  <a:r>
                    <a:rPr lang="en-US" altLang="ko-KR" sz="1600" spc="-100" dirty="0">
                      <a:solidFill>
                        <a:srgbClr val="6D6E71"/>
                      </a:solidFill>
                      <a:latin typeface="KoPubWorld돋움체 Medium" panose="00000600000000000000" pitchFamily="2" charset="-127"/>
                      <a:ea typeface="KoPubWorld돋움체 Medium" panose="00000600000000000000" pitchFamily="2" charset="-127"/>
                      <a:cs typeface="KoPubWorld돋움체 Medium" panose="00000600000000000000" pitchFamily="2" charset="-127"/>
                    </a:rPr>
                    <a:t>, </a:t>
                  </a:r>
                  <a:r>
                    <a:rPr lang="ko-KR" altLang="en-US" sz="1600" spc="-100" dirty="0">
                      <a:solidFill>
                        <a:srgbClr val="6D6E71"/>
                      </a:solidFill>
                      <a:latin typeface="KoPubWorld돋움체 Medium" panose="00000600000000000000" pitchFamily="2" charset="-127"/>
                      <a:ea typeface="KoPubWorld돋움체 Medium" panose="00000600000000000000" pitchFamily="2" charset="-127"/>
                      <a:cs typeface="KoPubWorld돋움체 Medium" panose="00000600000000000000" pitchFamily="2" charset="-127"/>
                    </a:rPr>
                    <a:t>학기당 </a:t>
                  </a:r>
                  <a:r>
                    <a:rPr lang="en-US" altLang="ko-KR" sz="1600" spc="-100" dirty="0">
                      <a:solidFill>
                        <a:srgbClr val="6D6E71"/>
                      </a:solidFill>
                      <a:latin typeface="KoPubWorld돋움체 Medium" panose="00000600000000000000" pitchFamily="2" charset="-127"/>
                      <a:ea typeface="KoPubWorld돋움체 Medium" panose="00000600000000000000" pitchFamily="2" charset="-127"/>
                      <a:cs typeface="KoPubWorld돋움체 Medium" panose="00000600000000000000" pitchFamily="2" charset="-127"/>
                    </a:rPr>
                    <a:t>16</a:t>
                  </a:r>
                  <a:r>
                    <a:rPr lang="ko-KR" altLang="en-US" sz="1600" spc="-100" dirty="0">
                      <a:solidFill>
                        <a:srgbClr val="6D6E71"/>
                      </a:solidFill>
                      <a:latin typeface="KoPubWorld돋움체 Medium" panose="00000600000000000000" pitchFamily="2" charset="-127"/>
                      <a:ea typeface="KoPubWorld돋움체 Medium" panose="00000600000000000000" pitchFamily="2" charset="-127"/>
                      <a:cs typeface="KoPubWorld돋움체 Medium" panose="00000600000000000000" pitchFamily="2" charset="-127"/>
                    </a:rPr>
                    <a:t>주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2977768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19D1AE3-AE45-D2EC-F90D-AA07F95AF85D}"/>
              </a:ext>
            </a:extLst>
          </p:cNvPr>
          <p:cNvSpPr/>
          <p:nvPr/>
        </p:nvSpPr>
        <p:spPr>
          <a:xfrm>
            <a:off x="360000" y="360000"/>
            <a:ext cx="11472000" cy="613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AB770425-18A6-46AE-AFEE-4BFBC8D97C73}"/>
              </a:ext>
            </a:extLst>
          </p:cNvPr>
          <p:cNvGrpSpPr/>
          <p:nvPr/>
        </p:nvGrpSpPr>
        <p:grpSpPr>
          <a:xfrm>
            <a:off x="776123" y="737539"/>
            <a:ext cx="2830677" cy="477054"/>
            <a:chOff x="1258723" y="1728139"/>
            <a:chExt cx="2830677" cy="47705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1FB9067-77EE-5EBA-C115-2C53F12FE913}"/>
                </a:ext>
              </a:extLst>
            </p:cNvPr>
            <p:cNvSpPr txBox="1"/>
            <p:nvPr/>
          </p:nvSpPr>
          <p:spPr>
            <a:xfrm>
              <a:off x="1671816" y="1728139"/>
              <a:ext cx="2417584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500" spc="-100" dirty="0">
                  <a:solidFill>
                    <a:srgbClr val="6D6E7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전공 소개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161E6F9-B335-6447-2888-51D73CFF8198}"/>
                </a:ext>
              </a:extLst>
            </p:cNvPr>
            <p:cNvSpPr txBox="1"/>
            <p:nvPr/>
          </p:nvSpPr>
          <p:spPr>
            <a:xfrm>
              <a:off x="1258723" y="1728139"/>
              <a:ext cx="531977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500" spc="-50" dirty="0">
                  <a:solidFill>
                    <a:srgbClr val="97B1BA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05</a:t>
              </a:r>
              <a:endParaRPr lang="ko-KR" altLang="en-US" sz="2500" spc="-50" dirty="0">
                <a:solidFill>
                  <a:srgbClr val="97B1BA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A62602EA-6CCD-0966-2DAF-438BBECEF03A}"/>
              </a:ext>
            </a:extLst>
          </p:cNvPr>
          <p:cNvSpPr txBox="1"/>
          <p:nvPr/>
        </p:nvSpPr>
        <p:spPr>
          <a:xfrm>
            <a:off x="1152334" y="1285239"/>
            <a:ext cx="3682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97B1BA"/>
              </a:buClr>
              <a:buFont typeface="맑은 고딕" panose="020B0503020000020004" pitchFamily="50" charset="-127"/>
              <a:buChar char="■"/>
            </a:pPr>
            <a:r>
              <a:rPr lang="ko-KR" altLang="en-US" spc="-100" dirty="0">
                <a:solidFill>
                  <a:srgbClr val="6D6E7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개설교과목</a:t>
            </a:r>
          </a:p>
        </p:txBody>
      </p:sp>
      <p:graphicFrame>
        <p:nvGraphicFramePr>
          <p:cNvPr id="11" name="표 12">
            <a:extLst>
              <a:ext uri="{FF2B5EF4-FFF2-40B4-BE49-F238E27FC236}">
                <a16:creationId xmlns:a16="http://schemas.microsoft.com/office/drawing/2014/main" id="{C7028900-B91F-ABB1-4FCA-BD4CC00304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386963"/>
              </p:ext>
            </p:extLst>
          </p:nvPr>
        </p:nvGraphicFramePr>
        <p:xfrm>
          <a:off x="1581105" y="1725215"/>
          <a:ext cx="4213549" cy="4360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1755">
                  <a:extLst>
                    <a:ext uri="{9D8B030D-6E8A-4147-A177-3AD203B41FA5}">
                      <a16:colId xmlns:a16="http://schemas.microsoft.com/office/drawing/2014/main" val="1445881047"/>
                    </a:ext>
                  </a:extLst>
                </a:gridCol>
                <a:gridCol w="810897">
                  <a:extLst>
                    <a:ext uri="{9D8B030D-6E8A-4147-A177-3AD203B41FA5}">
                      <a16:colId xmlns:a16="http://schemas.microsoft.com/office/drawing/2014/main" val="1408563951"/>
                    </a:ext>
                  </a:extLst>
                </a:gridCol>
                <a:gridCol w="810897">
                  <a:extLst>
                    <a:ext uri="{9D8B030D-6E8A-4147-A177-3AD203B41FA5}">
                      <a16:colId xmlns:a16="http://schemas.microsoft.com/office/drawing/2014/main" val="4090898834"/>
                    </a:ext>
                  </a:extLst>
                </a:gridCol>
              </a:tblGrid>
              <a:tr h="31694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spc="-100" baseline="0" dirty="0">
                          <a:solidFill>
                            <a:srgbClr val="6D6E71"/>
                          </a:solidFill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교과목명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1BA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spc="-100" baseline="0" dirty="0">
                          <a:solidFill>
                            <a:srgbClr val="6D6E71"/>
                          </a:solidFill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담당 교수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1BA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spc="-100" baseline="0" dirty="0">
                          <a:solidFill>
                            <a:srgbClr val="6D6E71"/>
                          </a:solidFill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구분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1BA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257793"/>
                  </a:ext>
                </a:extLst>
              </a:tr>
              <a:tr h="28665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심리과학 방법론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1BA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spc="-100" baseline="0" dirty="0">
                        <a:solidFill>
                          <a:srgbClr val="6D6E71"/>
                        </a:solidFill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공통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1BA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6063714"/>
                  </a:ext>
                </a:extLst>
              </a:tr>
              <a:tr h="28665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심리과학 이론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1BA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spc="-100" baseline="0" dirty="0">
                        <a:solidFill>
                          <a:srgbClr val="6D6E71"/>
                        </a:solidFill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공통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1BA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3652456"/>
                  </a:ext>
                </a:extLst>
              </a:tr>
              <a:tr h="28665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디지털미디어와 사용자 경험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1BA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-100" baseline="0" dirty="0" err="1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성용준</a:t>
                      </a:r>
                      <a:endParaRPr lang="ko-KR" altLang="en-US" sz="1200" spc="-100" baseline="0" dirty="0">
                        <a:solidFill>
                          <a:srgbClr val="6D6E71"/>
                        </a:solidFill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SI/TI</a:t>
                      </a:r>
                      <a:endParaRPr lang="ko-KR" altLang="en-US" sz="1200" spc="-100" baseline="0" dirty="0">
                        <a:solidFill>
                          <a:srgbClr val="6D6E71"/>
                        </a:solidFill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1BA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837134"/>
                  </a:ext>
                </a:extLst>
              </a:tr>
              <a:tr h="28665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인식의 다양성과 개인차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1BA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-100" baseline="0" dirty="0" err="1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김채연</a:t>
                      </a:r>
                      <a:endParaRPr lang="ko-KR" altLang="en-US" sz="1200" spc="-100" baseline="0" dirty="0">
                        <a:solidFill>
                          <a:srgbClr val="6D6E71"/>
                        </a:solidFill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SI/TI</a:t>
                      </a:r>
                      <a:endParaRPr lang="ko-KR" altLang="en-US" sz="1200" spc="-100" baseline="0" dirty="0">
                        <a:solidFill>
                          <a:srgbClr val="6D6E71"/>
                        </a:solidFill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1BA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378049"/>
                  </a:ext>
                </a:extLst>
              </a:tr>
              <a:tr h="28665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선택의 심리학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1BA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-100" baseline="0" dirty="0" err="1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김학진</a:t>
                      </a:r>
                      <a:endParaRPr lang="ko-KR" altLang="en-US" sz="1200" spc="-100" baseline="0" dirty="0">
                        <a:solidFill>
                          <a:srgbClr val="6D6E71"/>
                        </a:solidFill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SI/TI</a:t>
                      </a:r>
                      <a:endParaRPr lang="ko-KR" altLang="en-US" sz="1200" spc="-100" baseline="0" dirty="0">
                        <a:solidFill>
                          <a:srgbClr val="6D6E71"/>
                        </a:solidFill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1BA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367505"/>
                  </a:ext>
                </a:extLst>
              </a:tr>
              <a:tr h="28665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정신질환과 디지털 치료제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1BA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-100" baseline="0" dirty="0" err="1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허지원</a:t>
                      </a:r>
                      <a:endParaRPr lang="ko-KR" altLang="en-US" sz="1200" spc="-100" baseline="0" dirty="0">
                        <a:solidFill>
                          <a:srgbClr val="6D6E71"/>
                        </a:solidFill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SI</a:t>
                      </a:r>
                      <a:endParaRPr lang="ko-KR" altLang="en-US" sz="1200" spc="-100" baseline="0" dirty="0">
                        <a:solidFill>
                          <a:srgbClr val="6D6E71"/>
                        </a:solidFill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1BA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6303859"/>
                  </a:ext>
                </a:extLst>
              </a:tr>
              <a:tr h="28665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리더의 정서 소통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1BA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-100" baseline="0" dirty="0" err="1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최기홍</a:t>
                      </a:r>
                      <a:endParaRPr lang="ko-KR" altLang="en-US" sz="1200" spc="-100" baseline="0" dirty="0">
                        <a:solidFill>
                          <a:srgbClr val="6D6E71"/>
                        </a:solidFill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SI</a:t>
                      </a:r>
                      <a:endParaRPr lang="ko-KR" altLang="en-US" sz="1200" spc="-100" baseline="0" dirty="0">
                        <a:solidFill>
                          <a:srgbClr val="6D6E71"/>
                        </a:solidFill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1BA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491680"/>
                  </a:ext>
                </a:extLst>
              </a:tr>
              <a:tr h="28665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브랜딩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1BA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-100" baseline="0" dirty="0" err="1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성용준</a:t>
                      </a:r>
                      <a:endParaRPr lang="ko-KR" altLang="en-US" sz="1200" spc="-100" baseline="0" dirty="0">
                        <a:solidFill>
                          <a:srgbClr val="6D6E71"/>
                        </a:solidFill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SI</a:t>
                      </a:r>
                      <a:endParaRPr lang="ko-KR" altLang="en-US" sz="1200" spc="-100" baseline="0" dirty="0">
                        <a:solidFill>
                          <a:srgbClr val="6D6E71"/>
                        </a:solidFill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1BA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950944"/>
                  </a:ext>
                </a:extLst>
              </a:tr>
              <a:tr h="28665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사회적인 뇌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1BA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-100" baseline="0" dirty="0" err="1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김학진</a:t>
                      </a:r>
                      <a:endParaRPr lang="ko-KR" altLang="en-US" sz="1200" spc="-100" baseline="0" dirty="0">
                        <a:solidFill>
                          <a:srgbClr val="6D6E71"/>
                        </a:solidFill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SI</a:t>
                      </a:r>
                      <a:endParaRPr lang="ko-KR" altLang="en-US" sz="1200" spc="-100" baseline="0" dirty="0">
                        <a:solidFill>
                          <a:srgbClr val="6D6E71"/>
                        </a:solidFill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1BA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710286"/>
                  </a:ext>
                </a:extLst>
              </a:tr>
              <a:tr h="28665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성격장애와 집단 역동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1BA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-100" baseline="0" dirty="0" err="1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허지원</a:t>
                      </a:r>
                      <a:endParaRPr lang="ko-KR" altLang="en-US" sz="1200" spc="-100" baseline="0" dirty="0">
                        <a:solidFill>
                          <a:srgbClr val="6D6E71"/>
                        </a:solidFill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SI</a:t>
                      </a:r>
                      <a:endParaRPr lang="ko-KR" altLang="en-US" sz="1200" spc="-100" baseline="0" dirty="0">
                        <a:solidFill>
                          <a:srgbClr val="6D6E71"/>
                        </a:solidFill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1BA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631228"/>
                  </a:ext>
                </a:extLst>
              </a:tr>
              <a:tr h="28665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행복의 심리학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1BA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-100" baseline="0" dirty="0" err="1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고영건</a:t>
                      </a:r>
                      <a:endParaRPr lang="ko-KR" altLang="en-US" sz="1200" spc="-100" baseline="0" dirty="0">
                        <a:solidFill>
                          <a:srgbClr val="6D6E71"/>
                        </a:solidFill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SI</a:t>
                      </a:r>
                      <a:endParaRPr lang="ko-KR" altLang="en-US" sz="1200" spc="-100" baseline="0" dirty="0">
                        <a:solidFill>
                          <a:srgbClr val="6D6E71"/>
                        </a:solidFill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1BA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1134543"/>
                  </a:ext>
                </a:extLst>
              </a:tr>
              <a:tr h="28665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자기 이해와 리더십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1BA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박선웅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SI</a:t>
                      </a:r>
                      <a:endParaRPr lang="ko-KR" altLang="en-US" sz="1200" spc="-100" baseline="0" dirty="0">
                        <a:solidFill>
                          <a:srgbClr val="6D6E71"/>
                        </a:solidFill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1BA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116668"/>
                  </a:ext>
                </a:extLst>
              </a:tr>
              <a:tr h="28665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직무스트레스 관리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1BA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양은주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SI</a:t>
                      </a:r>
                      <a:endParaRPr lang="ko-KR" altLang="en-US" sz="1200" spc="-100" baseline="0" dirty="0">
                        <a:solidFill>
                          <a:srgbClr val="6D6E71"/>
                        </a:solidFill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1BA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8938925"/>
                  </a:ext>
                </a:extLst>
              </a:tr>
              <a:tr h="31694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직장 내 신경다양성 이해와 포용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1BA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김소현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SI</a:t>
                      </a:r>
                      <a:endParaRPr lang="ko-KR" altLang="en-US" sz="1200" spc="-100" baseline="0" dirty="0">
                        <a:solidFill>
                          <a:srgbClr val="6D6E71"/>
                        </a:solidFill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1BA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458183"/>
                  </a:ext>
                </a:extLst>
              </a:tr>
            </a:tbl>
          </a:graphicData>
        </a:graphic>
      </p:graphicFrame>
      <p:graphicFrame>
        <p:nvGraphicFramePr>
          <p:cNvPr id="6" name="표 12">
            <a:extLst>
              <a:ext uri="{FF2B5EF4-FFF2-40B4-BE49-F238E27FC236}">
                <a16:creationId xmlns:a16="http://schemas.microsoft.com/office/drawing/2014/main" id="{1159C0C7-F284-43B6-BCE0-C1031B972A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563140"/>
              </p:ext>
            </p:extLst>
          </p:nvPr>
        </p:nvGraphicFramePr>
        <p:xfrm>
          <a:off x="6397348" y="1725215"/>
          <a:ext cx="4213549" cy="4043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1755">
                  <a:extLst>
                    <a:ext uri="{9D8B030D-6E8A-4147-A177-3AD203B41FA5}">
                      <a16:colId xmlns:a16="http://schemas.microsoft.com/office/drawing/2014/main" val="1445881047"/>
                    </a:ext>
                  </a:extLst>
                </a:gridCol>
                <a:gridCol w="810897">
                  <a:extLst>
                    <a:ext uri="{9D8B030D-6E8A-4147-A177-3AD203B41FA5}">
                      <a16:colId xmlns:a16="http://schemas.microsoft.com/office/drawing/2014/main" val="1408563951"/>
                    </a:ext>
                  </a:extLst>
                </a:gridCol>
                <a:gridCol w="810897">
                  <a:extLst>
                    <a:ext uri="{9D8B030D-6E8A-4147-A177-3AD203B41FA5}">
                      <a16:colId xmlns:a16="http://schemas.microsoft.com/office/drawing/2014/main" val="4090898834"/>
                    </a:ext>
                  </a:extLst>
                </a:gridCol>
              </a:tblGrid>
              <a:tr h="31694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spc="-100" baseline="0" dirty="0">
                          <a:solidFill>
                            <a:srgbClr val="6D6E71"/>
                          </a:solidFill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교과목명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1BA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spc="-100" baseline="0" dirty="0">
                          <a:solidFill>
                            <a:srgbClr val="6D6E71"/>
                          </a:solidFill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담당 교수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1BA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spc="-100" baseline="0" dirty="0">
                          <a:solidFill>
                            <a:srgbClr val="6D6E71"/>
                          </a:solidFill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구분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1BA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257793"/>
                  </a:ext>
                </a:extLst>
              </a:tr>
              <a:tr h="28665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문화적 감수성을 위한 심리학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1BA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최은수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SI</a:t>
                      </a:r>
                      <a:endParaRPr lang="ko-KR" altLang="en-US" sz="1200" spc="-100" baseline="0" dirty="0">
                        <a:solidFill>
                          <a:srgbClr val="6D6E71"/>
                        </a:solidFill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1BA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6063714"/>
                  </a:ext>
                </a:extLst>
              </a:tr>
              <a:tr h="28665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웰빙 심리학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1BA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최은수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SI</a:t>
                      </a:r>
                      <a:endParaRPr lang="ko-KR" altLang="en-US" sz="1200" spc="-100" baseline="0" dirty="0">
                        <a:solidFill>
                          <a:srgbClr val="6D6E71"/>
                        </a:solidFill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1BA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3652456"/>
                  </a:ext>
                </a:extLst>
              </a:tr>
              <a:tr h="28665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조직 내 심리적 </a:t>
                      </a:r>
                      <a:r>
                        <a:rPr lang="ko-KR" altLang="en-US" sz="1200" spc="-100" baseline="0" dirty="0" err="1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안전감</a:t>
                      </a:r>
                      <a:endParaRPr lang="ko-KR" altLang="en-US" sz="1200" spc="-100" baseline="0" dirty="0">
                        <a:solidFill>
                          <a:srgbClr val="6D6E71"/>
                        </a:solidFill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1BA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하유진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SI</a:t>
                      </a:r>
                      <a:endParaRPr lang="ko-KR" altLang="en-US" sz="1200" spc="-100" baseline="0" dirty="0">
                        <a:solidFill>
                          <a:srgbClr val="6D6E71"/>
                        </a:solidFill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1BA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837134"/>
                  </a:ext>
                </a:extLst>
              </a:tr>
              <a:tr h="28665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한국인의 특성과 조직문화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1BA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-100" baseline="0" dirty="0" err="1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허태균</a:t>
                      </a:r>
                      <a:endParaRPr lang="ko-KR" altLang="en-US" sz="1200" spc="-100" baseline="0" dirty="0">
                        <a:solidFill>
                          <a:srgbClr val="6D6E71"/>
                        </a:solidFill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SI</a:t>
                      </a:r>
                      <a:endParaRPr lang="ko-KR" altLang="en-US" sz="1200" spc="-100" baseline="0" dirty="0">
                        <a:solidFill>
                          <a:srgbClr val="6D6E71"/>
                        </a:solidFill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1BA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378049"/>
                  </a:ext>
                </a:extLst>
              </a:tr>
              <a:tr h="28665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시스템과 사용자 경험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1BA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-100" baseline="0" dirty="0" err="1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조양석</a:t>
                      </a:r>
                      <a:endParaRPr lang="ko-KR" altLang="en-US" sz="1200" spc="-100" baseline="0" dirty="0">
                        <a:solidFill>
                          <a:srgbClr val="6D6E71"/>
                        </a:solidFill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TI</a:t>
                      </a:r>
                      <a:endParaRPr lang="ko-KR" altLang="en-US" sz="1200" spc="-100" baseline="0" dirty="0">
                        <a:solidFill>
                          <a:srgbClr val="6D6E71"/>
                        </a:solidFill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1BA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367505"/>
                  </a:ext>
                </a:extLst>
              </a:tr>
              <a:tr h="28665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정신건강 평가기술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1BA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-100" baseline="0" dirty="0" err="1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최기홍</a:t>
                      </a:r>
                      <a:endParaRPr lang="ko-KR" altLang="en-US" sz="1200" spc="-100" baseline="0" dirty="0">
                        <a:solidFill>
                          <a:srgbClr val="6D6E71"/>
                        </a:solidFill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TI</a:t>
                      </a:r>
                      <a:endParaRPr lang="ko-KR" altLang="en-US" sz="1200" spc="-100" baseline="0" dirty="0">
                        <a:solidFill>
                          <a:srgbClr val="6D6E71"/>
                        </a:solidFill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1BA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6303859"/>
                  </a:ext>
                </a:extLst>
              </a:tr>
              <a:tr h="28665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감각 디자인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1BA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-100" baseline="0" dirty="0" err="1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김채연</a:t>
                      </a:r>
                      <a:endParaRPr lang="ko-KR" altLang="en-US" sz="1200" spc="-100" baseline="0" dirty="0">
                        <a:solidFill>
                          <a:srgbClr val="6D6E71"/>
                        </a:solidFill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TI</a:t>
                      </a:r>
                      <a:endParaRPr lang="ko-KR" altLang="en-US" sz="1200" spc="-100" baseline="0" dirty="0">
                        <a:solidFill>
                          <a:srgbClr val="6D6E71"/>
                        </a:solidFill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1BA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491680"/>
                  </a:ext>
                </a:extLst>
              </a:tr>
              <a:tr h="28665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ICT </a:t>
                      </a:r>
                      <a:r>
                        <a:rPr lang="ko-KR" altLang="en-US" sz="12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기반의 인지기능 평가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1BA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남기춘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TI</a:t>
                      </a:r>
                      <a:endParaRPr lang="ko-KR" altLang="en-US" sz="1200" spc="-100" baseline="0" dirty="0">
                        <a:solidFill>
                          <a:srgbClr val="6D6E71"/>
                        </a:solidFill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1BA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950944"/>
                  </a:ext>
                </a:extLst>
              </a:tr>
              <a:tr h="28665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심리학을 위한 컴퓨터 프로그래밍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1BA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남기춘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TI</a:t>
                      </a:r>
                      <a:endParaRPr lang="ko-KR" altLang="en-US" sz="1200" spc="-100" baseline="0" dirty="0">
                        <a:solidFill>
                          <a:srgbClr val="6D6E71"/>
                        </a:solidFill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1BA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710286"/>
                  </a:ext>
                </a:extLst>
              </a:tr>
              <a:tr h="28665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인공지능의 심리학적 활용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1BA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최준식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TI</a:t>
                      </a:r>
                      <a:endParaRPr lang="ko-KR" altLang="en-US" sz="1200" spc="-100" baseline="0" dirty="0">
                        <a:solidFill>
                          <a:srgbClr val="6D6E71"/>
                        </a:solidFill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1BA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631228"/>
                  </a:ext>
                </a:extLst>
              </a:tr>
              <a:tr h="28665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뇌과학과 미래산업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1BA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최준식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TI</a:t>
                      </a:r>
                      <a:endParaRPr lang="ko-KR" altLang="en-US" sz="1200" spc="-100" baseline="0" dirty="0">
                        <a:solidFill>
                          <a:srgbClr val="6D6E71"/>
                        </a:solidFill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1BA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1134543"/>
                  </a:ext>
                </a:extLst>
              </a:tr>
              <a:tr h="28665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디지털 </a:t>
                      </a:r>
                      <a:r>
                        <a:rPr lang="en-US" altLang="ko-KR" sz="12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phenotyping</a:t>
                      </a:r>
                      <a:r>
                        <a:rPr lang="ko-KR" altLang="en-US" sz="12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의 임상적 적용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1BA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김소현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TI</a:t>
                      </a:r>
                      <a:endParaRPr lang="ko-KR" altLang="en-US" sz="1200" spc="-100" baseline="0" dirty="0">
                        <a:solidFill>
                          <a:srgbClr val="6D6E71"/>
                        </a:solidFill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1BA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116668"/>
                  </a:ext>
                </a:extLst>
              </a:tr>
              <a:tr h="28665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약물과 인간사회의 지속가능성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1BA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조용상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TI</a:t>
                      </a:r>
                      <a:endParaRPr lang="ko-KR" altLang="en-US" sz="1200" spc="-100" baseline="0" dirty="0">
                        <a:solidFill>
                          <a:srgbClr val="6D6E71"/>
                        </a:solidFill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1BA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89389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25170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19D1AE3-AE45-D2EC-F90D-AA07F95AF85D}"/>
              </a:ext>
            </a:extLst>
          </p:cNvPr>
          <p:cNvSpPr/>
          <p:nvPr/>
        </p:nvSpPr>
        <p:spPr>
          <a:xfrm>
            <a:off x="360000" y="360000"/>
            <a:ext cx="11472000" cy="613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AB770425-18A6-46AE-AFEE-4BFBC8D97C73}"/>
              </a:ext>
            </a:extLst>
          </p:cNvPr>
          <p:cNvGrpSpPr/>
          <p:nvPr/>
        </p:nvGrpSpPr>
        <p:grpSpPr>
          <a:xfrm>
            <a:off x="776123" y="737539"/>
            <a:ext cx="2830677" cy="477054"/>
            <a:chOff x="1258723" y="1728139"/>
            <a:chExt cx="2830677" cy="47705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1FB9067-77EE-5EBA-C115-2C53F12FE913}"/>
                </a:ext>
              </a:extLst>
            </p:cNvPr>
            <p:cNvSpPr txBox="1"/>
            <p:nvPr/>
          </p:nvSpPr>
          <p:spPr>
            <a:xfrm>
              <a:off x="1671816" y="1728139"/>
              <a:ext cx="2417584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500" spc="-100" dirty="0">
                  <a:solidFill>
                    <a:srgbClr val="6D6E7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트랙 소개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161E6F9-B335-6447-2888-51D73CFF8198}"/>
                </a:ext>
              </a:extLst>
            </p:cNvPr>
            <p:cNvSpPr txBox="1"/>
            <p:nvPr/>
          </p:nvSpPr>
          <p:spPr>
            <a:xfrm>
              <a:off x="1258723" y="1728139"/>
              <a:ext cx="531977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500" spc="-50" dirty="0">
                  <a:solidFill>
                    <a:srgbClr val="97B1BA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06</a:t>
              </a:r>
              <a:endParaRPr lang="ko-KR" altLang="en-US" sz="2500" spc="-50" dirty="0">
                <a:solidFill>
                  <a:srgbClr val="97B1BA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DA9AF3F-2683-13F1-FCBD-8A58B43B916C}"/>
              </a:ext>
            </a:extLst>
          </p:cNvPr>
          <p:cNvSpPr txBox="1"/>
          <p:nvPr/>
        </p:nvSpPr>
        <p:spPr>
          <a:xfrm>
            <a:off x="3539353" y="1283675"/>
            <a:ext cx="5113294" cy="923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buClr>
                <a:srgbClr val="97B1BA"/>
              </a:buClr>
            </a:pPr>
            <a:r>
              <a:rPr lang="ko-KR" altLang="en-US" spc="-100" dirty="0">
                <a:solidFill>
                  <a:srgbClr val="6D6E7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시대를 이끄는 글로벌 인사이트의 특별한 커리큘럼</a:t>
            </a:r>
            <a:endParaRPr lang="en-US" altLang="ko-KR" spc="-100" dirty="0">
              <a:solidFill>
                <a:srgbClr val="6D6E7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algn="ctr">
              <a:lnSpc>
                <a:spcPct val="130000"/>
              </a:lnSpc>
              <a:buClr>
                <a:srgbClr val="97B1BA"/>
              </a:buClr>
            </a:pPr>
            <a:r>
              <a:rPr lang="ko-KR" altLang="en-US" sz="2500" spc="-100" dirty="0">
                <a:solidFill>
                  <a:srgbClr val="6D6E7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심리융합과학대학원</a:t>
            </a:r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949C006A-D36B-5DA7-110F-DFE33C702CC6}"/>
              </a:ext>
            </a:extLst>
          </p:cNvPr>
          <p:cNvSpPr/>
          <p:nvPr/>
        </p:nvSpPr>
        <p:spPr>
          <a:xfrm>
            <a:off x="3436878" y="2381890"/>
            <a:ext cx="1440000" cy="1440000"/>
          </a:xfrm>
          <a:prstGeom prst="ellipse">
            <a:avLst/>
          </a:prstGeom>
          <a:solidFill>
            <a:srgbClr val="97B1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50C4926-C69F-8BD0-3401-057BA09C0ACC}"/>
              </a:ext>
            </a:extLst>
          </p:cNvPr>
          <p:cNvSpPr txBox="1"/>
          <p:nvPr/>
        </p:nvSpPr>
        <p:spPr>
          <a:xfrm>
            <a:off x="2783795" y="3885847"/>
            <a:ext cx="2746166" cy="598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buClr>
                <a:srgbClr val="97B1BA"/>
              </a:buClr>
            </a:pPr>
            <a:r>
              <a:rPr lang="ko-KR" altLang="en-US" sz="1400" spc="-100" dirty="0">
                <a:solidFill>
                  <a:srgbClr val="6D6E7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소셜 인사이트 프로그램</a:t>
            </a:r>
            <a:endParaRPr lang="en-US" altLang="ko-KR" sz="1400" spc="-100" dirty="0">
              <a:solidFill>
                <a:srgbClr val="6D6E7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algn="ctr">
              <a:lnSpc>
                <a:spcPct val="130000"/>
              </a:lnSpc>
              <a:buClr>
                <a:srgbClr val="97B1BA"/>
              </a:buClr>
            </a:pPr>
            <a:r>
              <a:rPr lang="en-US" altLang="ko-KR" sz="1200" spc="-50" dirty="0">
                <a:solidFill>
                  <a:srgbClr val="6D6E7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Social Insight (SI)</a:t>
            </a:r>
            <a:endParaRPr lang="ko-KR" altLang="en-US" sz="1200" spc="-50" dirty="0">
              <a:solidFill>
                <a:srgbClr val="6D6E7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E01D96A3-2B9C-DAD3-63B9-AC3D932CADAF}"/>
              </a:ext>
            </a:extLst>
          </p:cNvPr>
          <p:cNvGrpSpPr/>
          <p:nvPr/>
        </p:nvGrpSpPr>
        <p:grpSpPr>
          <a:xfrm>
            <a:off x="7383363" y="2381890"/>
            <a:ext cx="1440000" cy="1440000"/>
            <a:chOff x="5564675" y="4052437"/>
            <a:chExt cx="1440000" cy="1440000"/>
          </a:xfrm>
        </p:grpSpPr>
        <p:sp>
          <p:nvSpPr>
            <p:cNvPr id="17" name="타원 16">
              <a:extLst>
                <a:ext uri="{FF2B5EF4-FFF2-40B4-BE49-F238E27FC236}">
                  <a16:creationId xmlns:a16="http://schemas.microsoft.com/office/drawing/2014/main" id="{7A5F3076-C825-F769-5C0C-705C0A071532}"/>
                </a:ext>
              </a:extLst>
            </p:cNvPr>
            <p:cNvSpPr/>
            <p:nvPr/>
          </p:nvSpPr>
          <p:spPr>
            <a:xfrm>
              <a:off x="5564675" y="4052437"/>
              <a:ext cx="1440000" cy="1440000"/>
            </a:xfrm>
            <a:prstGeom prst="ellipse">
              <a:avLst/>
            </a:prstGeom>
            <a:solidFill>
              <a:srgbClr val="97B1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id="{CB2D204E-932B-5143-CD9A-54CD3A8F07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4675" y="4322437"/>
              <a:ext cx="900000" cy="900000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2C0C3BE-35C1-84E3-BD91-78396D9E151B}"/>
              </a:ext>
            </a:extLst>
          </p:cNvPr>
          <p:cNvSpPr txBox="1"/>
          <p:nvPr/>
        </p:nvSpPr>
        <p:spPr>
          <a:xfrm>
            <a:off x="6730280" y="3885847"/>
            <a:ext cx="2746166" cy="598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buClr>
                <a:srgbClr val="97B1BA"/>
              </a:buClr>
            </a:pPr>
            <a:r>
              <a:rPr lang="ko-KR" altLang="en-US" sz="1400" spc="-100" dirty="0" err="1">
                <a:solidFill>
                  <a:srgbClr val="6D6E7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테크</a:t>
            </a:r>
            <a:r>
              <a:rPr lang="ko-KR" altLang="en-US" sz="1400" spc="-100" dirty="0">
                <a:solidFill>
                  <a:srgbClr val="6D6E7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인사이트 프로그램</a:t>
            </a:r>
            <a:endParaRPr lang="en-US" altLang="ko-KR" sz="1400" spc="-100" dirty="0">
              <a:solidFill>
                <a:srgbClr val="6D6E7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algn="ctr">
              <a:lnSpc>
                <a:spcPct val="130000"/>
              </a:lnSpc>
              <a:buClr>
                <a:srgbClr val="97B1BA"/>
              </a:buClr>
            </a:pPr>
            <a:r>
              <a:rPr lang="en-US" altLang="ko-KR" sz="1200" spc="-50" dirty="0">
                <a:solidFill>
                  <a:srgbClr val="6D6E7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Technological Insight (TI)</a:t>
            </a:r>
            <a:endParaRPr lang="ko-KR" altLang="en-US" sz="1200" spc="-50" dirty="0">
              <a:solidFill>
                <a:srgbClr val="6D6E7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C0FE57DE-DD9A-2A45-E472-CA2EE49E9901}"/>
              </a:ext>
            </a:extLst>
          </p:cNvPr>
          <p:cNvGrpSpPr/>
          <p:nvPr/>
        </p:nvGrpSpPr>
        <p:grpSpPr>
          <a:xfrm>
            <a:off x="2701907" y="4599781"/>
            <a:ext cx="2936890" cy="1452440"/>
            <a:chOff x="2715555" y="4681670"/>
            <a:chExt cx="2936890" cy="145244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A3BAA38-EBB4-6360-7FE9-E67394A57C41}"/>
                </a:ext>
              </a:extLst>
            </p:cNvPr>
            <p:cNvSpPr txBox="1"/>
            <p:nvPr/>
          </p:nvSpPr>
          <p:spPr>
            <a:xfrm>
              <a:off x="2715555" y="4722613"/>
              <a:ext cx="290959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180000">
                <a:lnSpc>
                  <a:spcPct val="120000"/>
                </a:lnSpc>
                <a:buClr>
                  <a:srgbClr val="97B1BA"/>
                </a:buClr>
                <a:buFont typeface="Arial" panose="020B0604020202020204" pitchFamily="34" charset="0"/>
                <a:buChar char="•"/>
              </a:pPr>
              <a:r>
                <a:rPr lang="ko-KR" altLang="en-US" sz="1400" spc="-100" dirty="0">
                  <a:solidFill>
                    <a:srgbClr val="6D6E71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심리과학과 행복 </a:t>
              </a:r>
              <a:r>
                <a:rPr lang="en-US" altLang="ko-KR" sz="1400" spc="-100" dirty="0">
                  <a:solidFill>
                    <a:srgbClr val="6D6E71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(</a:t>
              </a:r>
              <a:r>
                <a:rPr lang="ko-KR" altLang="en-US" sz="1400" spc="-100" dirty="0">
                  <a:solidFill>
                    <a:srgbClr val="6D6E71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개인 및 조직</a:t>
              </a:r>
              <a:r>
                <a:rPr lang="en-US" altLang="ko-KR" sz="1400" spc="-100" dirty="0">
                  <a:solidFill>
                    <a:srgbClr val="6D6E71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)</a:t>
              </a:r>
            </a:p>
            <a:p>
              <a:pPr marL="342900" indent="-180000">
                <a:lnSpc>
                  <a:spcPct val="120000"/>
                </a:lnSpc>
                <a:buClr>
                  <a:srgbClr val="97B1BA"/>
                </a:buClr>
                <a:buFont typeface="Arial" panose="020B0604020202020204" pitchFamily="34" charset="0"/>
                <a:buChar char="•"/>
              </a:pPr>
              <a:r>
                <a:rPr lang="ko-KR" altLang="en-US" sz="1400" spc="-100" dirty="0">
                  <a:solidFill>
                    <a:srgbClr val="6D6E71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웰빙 </a:t>
              </a:r>
              <a:r>
                <a:rPr lang="en-US" altLang="ko-KR" sz="1400" spc="-100" dirty="0">
                  <a:solidFill>
                    <a:srgbClr val="6D6E71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&amp; </a:t>
              </a:r>
              <a:r>
                <a:rPr lang="ko-KR" altLang="en-US" sz="1400" spc="-100" dirty="0" err="1">
                  <a:solidFill>
                    <a:srgbClr val="6D6E71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웰다잉</a:t>
              </a:r>
              <a:endParaRPr lang="en-US" altLang="ko-KR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endParaRPr>
            </a:p>
            <a:p>
              <a:pPr marL="342900" indent="-180000">
                <a:lnSpc>
                  <a:spcPct val="120000"/>
                </a:lnSpc>
                <a:buClr>
                  <a:srgbClr val="97B1BA"/>
                </a:buClr>
                <a:buFont typeface="Arial" panose="020B0604020202020204" pitchFamily="34" charset="0"/>
                <a:buChar char="•"/>
              </a:pPr>
              <a:r>
                <a:rPr lang="ko-KR" altLang="en-US" sz="1400" spc="-100" dirty="0">
                  <a:solidFill>
                    <a:srgbClr val="6D6E71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심리 과학적 리더십 </a:t>
              </a:r>
              <a:r>
                <a:rPr lang="en-US" altLang="ko-KR" sz="1400" spc="-100" dirty="0">
                  <a:solidFill>
                    <a:srgbClr val="6D6E71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&amp; </a:t>
              </a:r>
              <a:r>
                <a:rPr lang="ko-KR" altLang="en-US" sz="1400" spc="-100" dirty="0">
                  <a:solidFill>
                    <a:srgbClr val="6D6E71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팔로우십 원리</a:t>
              </a:r>
              <a:endParaRPr lang="en-US" altLang="ko-KR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endParaRPr>
            </a:p>
            <a:p>
              <a:pPr marL="342900" indent="-180000">
                <a:lnSpc>
                  <a:spcPct val="120000"/>
                </a:lnSpc>
                <a:buClr>
                  <a:srgbClr val="97B1BA"/>
                </a:buClr>
                <a:buFont typeface="Arial" panose="020B0604020202020204" pitchFamily="34" charset="0"/>
                <a:buChar char="•"/>
              </a:pPr>
              <a:r>
                <a:rPr lang="ko-KR" altLang="en-US" sz="1400" spc="-100" dirty="0">
                  <a:solidFill>
                    <a:srgbClr val="6D6E71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공공정책 의사결정의 심리학</a:t>
              </a:r>
              <a:endParaRPr lang="en-US" altLang="ko-KR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endParaRPr>
            </a:p>
            <a:p>
              <a:pPr marL="342900" indent="-180000">
                <a:lnSpc>
                  <a:spcPct val="120000"/>
                </a:lnSpc>
                <a:buClr>
                  <a:srgbClr val="97B1BA"/>
                </a:buClr>
                <a:buFont typeface="Arial" panose="020B0604020202020204" pitchFamily="34" charset="0"/>
                <a:buChar char="•"/>
              </a:pPr>
              <a:r>
                <a:rPr lang="ko-KR" altLang="en-US" sz="1400" spc="-100" dirty="0">
                  <a:solidFill>
                    <a:srgbClr val="6D6E71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지속가능성의 심리학</a:t>
              </a:r>
            </a:p>
          </p:txBody>
        </p:sp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2D03B6EC-2370-3032-A728-2C08DAF98ECD}"/>
                </a:ext>
              </a:extLst>
            </p:cNvPr>
            <p:cNvSpPr/>
            <p:nvPr/>
          </p:nvSpPr>
          <p:spPr>
            <a:xfrm>
              <a:off x="2742851" y="4681670"/>
              <a:ext cx="2909594" cy="1452440"/>
            </a:xfrm>
            <a:prstGeom prst="rect">
              <a:avLst/>
            </a:prstGeom>
            <a:noFill/>
            <a:ln w="28575">
              <a:solidFill>
                <a:srgbClr val="97B1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086D55FF-B869-01E2-DB48-753E84D097D6}"/>
              </a:ext>
            </a:extLst>
          </p:cNvPr>
          <p:cNvGrpSpPr/>
          <p:nvPr/>
        </p:nvGrpSpPr>
        <p:grpSpPr>
          <a:xfrm>
            <a:off x="6648392" y="4602685"/>
            <a:ext cx="2909594" cy="1452440"/>
            <a:chOff x="6648392" y="4684574"/>
            <a:chExt cx="2909594" cy="145244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7AC03C9-B42A-DD8D-7955-59C8F531E71B}"/>
                </a:ext>
              </a:extLst>
            </p:cNvPr>
            <p:cNvSpPr txBox="1"/>
            <p:nvPr/>
          </p:nvSpPr>
          <p:spPr>
            <a:xfrm>
              <a:off x="6730280" y="4722613"/>
              <a:ext cx="263891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180000">
                <a:lnSpc>
                  <a:spcPct val="120000"/>
                </a:lnSpc>
                <a:buClr>
                  <a:srgbClr val="97B1BA"/>
                </a:buClr>
                <a:buFont typeface="Arial" panose="020B0604020202020204" pitchFamily="34" charset="0"/>
                <a:buChar char="•"/>
              </a:pPr>
              <a:r>
                <a:rPr lang="ko-KR" altLang="en-US" sz="1400" spc="-100" dirty="0">
                  <a:solidFill>
                    <a:srgbClr val="6D6E71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인지신경과학 기반의 인지 증강</a:t>
              </a:r>
              <a:endParaRPr lang="en-US" altLang="ko-KR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endParaRPr>
            </a:p>
            <a:p>
              <a:pPr marL="342900" indent="-180000">
                <a:lnSpc>
                  <a:spcPct val="120000"/>
                </a:lnSpc>
                <a:buClr>
                  <a:srgbClr val="97B1BA"/>
                </a:buClr>
                <a:buFont typeface="Arial" panose="020B0604020202020204" pitchFamily="34" charset="0"/>
                <a:buChar char="•"/>
              </a:pPr>
              <a:r>
                <a:rPr lang="ko-KR" altLang="en-US" sz="1400" spc="-100" dirty="0">
                  <a:solidFill>
                    <a:srgbClr val="6D6E71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소비심리</a:t>
              </a:r>
              <a:r>
                <a:rPr lang="en-US" altLang="ko-KR" sz="1400" spc="-100" dirty="0">
                  <a:solidFill>
                    <a:srgbClr val="6D6E71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/</a:t>
              </a:r>
              <a:r>
                <a:rPr lang="ko-KR" altLang="en-US" sz="1400" spc="-100" dirty="0">
                  <a:solidFill>
                    <a:srgbClr val="6D6E71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소비자 경험 개선</a:t>
              </a:r>
              <a:endParaRPr lang="en-US" altLang="ko-KR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endParaRPr>
            </a:p>
            <a:p>
              <a:pPr marL="342900" indent="-180000">
                <a:lnSpc>
                  <a:spcPct val="120000"/>
                </a:lnSpc>
                <a:buClr>
                  <a:srgbClr val="97B1BA"/>
                </a:buClr>
                <a:buFont typeface="Arial" panose="020B0604020202020204" pitchFamily="34" charset="0"/>
                <a:buChar char="•"/>
              </a:pPr>
              <a:r>
                <a:rPr lang="ko-KR" altLang="en-US" sz="1400" spc="-100" dirty="0">
                  <a:solidFill>
                    <a:srgbClr val="6D6E71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디지털 심리</a:t>
              </a:r>
              <a:r>
                <a:rPr lang="en-US" altLang="ko-KR" sz="1400" spc="-100" dirty="0">
                  <a:solidFill>
                    <a:srgbClr val="6D6E71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-</a:t>
              </a:r>
              <a:r>
                <a:rPr lang="ko-KR" altLang="en-US" sz="1400" spc="-100" dirty="0">
                  <a:solidFill>
                    <a:srgbClr val="6D6E71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인사이트</a:t>
              </a:r>
              <a:endParaRPr lang="en-US" altLang="ko-KR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endParaRPr>
            </a:p>
            <a:p>
              <a:pPr marL="342900" indent="-180000">
                <a:lnSpc>
                  <a:spcPct val="120000"/>
                </a:lnSpc>
                <a:buClr>
                  <a:srgbClr val="97B1BA"/>
                </a:buClr>
                <a:buFont typeface="Arial" panose="020B0604020202020204" pitchFamily="34" charset="0"/>
                <a:buChar char="•"/>
              </a:pPr>
              <a:r>
                <a:rPr lang="ko-KR" altLang="en-US" sz="1400" spc="-100" dirty="0">
                  <a:solidFill>
                    <a:srgbClr val="6D6E71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데이터</a:t>
              </a:r>
              <a:r>
                <a:rPr lang="en-US" altLang="ko-KR" sz="1400" spc="-100" dirty="0">
                  <a:solidFill>
                    <a:srgbClr val="6D6E71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-</a:t>
              </a:r>
              <a:r>
                <a:rPr lang="ko-KR" altLang="en-US" sz="1400" spc="-100" dirty="0">
                  <a:solidFill>
                    <a:srgbClr val="6D6E71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바이오</a:t>
              </a:r>
              <a:r>
                <a:rPr lang="en-US" altLang="ko-KR" sz="1400" spc="-100" dirty="0">
                  <a:solidFill>
                    <a:srgbClr val="6D6E71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-</a:t>
              </a:r>
              <a:r>
                <a:rPr lang="ko-KR" altLang="en-US" sz="1400" spc="-100" dirty="0">
                  <a:solidFill>
                    <a:srgbClr val="6D6E71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건강</a:t>
              </a:r>
              <a:endParaRPr lang="en-US" altLang="ko-KR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endParaRPr>
            </a:p>
            <a:p>
              <a:pPr marL="342900" indent="-180000">
                <a:lnSpc>
                  <a:spcPct val="120000"/>
                </a:lnSpc>
                <a:buClr>
                  <a:srgbClr val="97B1BA"/>
                </a:buClr>
                <a:buFont typeface="Arial" panose="020B0604020202020204" pitchFamily="34" charset="0"/>
                <a:buChar char="•"/>
              </a:pPr>
              <a:r>
                <a:rPr lang="en-US" altLang="ko-KR" sz="1400" spc="-100" dirty="0">
                  <a:solidFill>
                    <a:srgbClr val="6D6E71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Analytics</a:t>
              </a:r>
              <a:endPara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endParaRPr>
            </a:p>
          </p:txBody>
        </p:sp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61F24CA7-DBCD-0698-BBB3-A65174C7BD76}"/>
                </a:ext>
              </a:extLst>
            </p:cNvPr>
            <p:cNvSpPr/>
            <p:nvPr/>
          </p:nvSpPr>
          <p:spPr>
            <a:xfrm>
              <a:off x="6648392" y="4684574"/>
              <a:ext cx="2909594" cy="1452440"/>
            </a:xfrm>
            <a:prstGeom prst="rect">
              <a:avLst/>
            </a:prstGeom>
            <a:noFill/>
            <a:ln w="28575">
              <a:solidFill>
                <a:srgbClr val="97B1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pic>
        <p:nvPicPr>
          <p:cNvPr id="35" name="그림 34">
            <a:extLst>
              <a:ext uri="{FF2B5EF4-FFF2-40B4-BE49-F238E27FC236}">
                <a16:creationId xmlns:a16="http://schemas.microsoft.com/office/drawing/2014/main" id="{CC285278-DBD0-8002-4976-E0E783892FB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704" y="2583738"/>
            <a:ext cx="972000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1012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19D1AE3-AE45-D2EC-F90D-AA07F95AF85D}"/>
              </a:ext>
            </a:extLst>
          </p:cNvPr>
          <p:cNvSpPr/>
          <p:nvPr/>
        </p:nvSpPr>
        <p:spPr>
          <a:xfrm>
            <a:off x="360000" y="360000"/>
            <a:ext cx="11472000" cy="613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AB770425-18A6-46AE-AFEE-4BFBC8D97C73}"/>
              </a:ext>
            </a:extLst>
          </p:cNvPr>
          <p:cNvGrpSpPr/>
          <p:nvPr/>
        </p:nvGrpSpPr>
        <p:grpSpPr>
          <a:xfrm>
            <a:off x="776123" y="737539"/>
            <a:ext cx="2830677" cy="477054"/>
            <a:chOff x="1258723" y="1728139"/>
            <a:chExt cx="2830677" cy="47705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1FB9067-77EE-5EBA-C115-2C53F12FE913}"/>
                </a:ext>
              </a:extLst>
            </p:cNvPr>
            <p:cNvSpPr txBox="1"/>
            <p:nvPr/>
          </p:nvSpPr>
          <p:spPr>
            <a:xfrm>
              <a:off x="1671816" y="1728139"/>
              <a:ext cx="2417584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500" spc="-100" dirty="0">
                  <a:solidFill>
                    <a:srgbClr val="6D6E7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트랙 소개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161E6F9-B335-6447-2888-51D73CFF8198}"/>
                </a:ext>
              </a:extLst>
            </p:cNvPr>
            <p:cNvSpPr txBox="1"/>
            <p:nvPr/>
          </p:nvSpPr>
          <p:spPr>
            <a:xfrm>
              <a:off x="1258723" y="1728139"/>
              <a:ext cx="531977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500" spc="-50" dirty="0">
                  <a:solidFill>
                    <a:srgbClr val="97B1BA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06</a:t>
              </a:r>
              <a:endParaRPr lang="ko-KR" altLang="en-US" sz="2500" spc="-50" dirty="0">
                <a:solidFill>
                  <a:srgbClr val="97B1BA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BAF0FBB5-6AB4-EE59-8DF1-0C0DE083C3BA}"/>
              </a:ext>
            </a:extLst>
          </p:cNvPr>
          <p:cNvGrpSpPr/>
          <p:nvPr/>
        </p:nvGrpSpPr>
        <p:grpSpPr>
          <a:xfrm>
            <a:off x="2281828" y="1617608"/>
            <a:ext cx="7628344" cy="1080000"/>
            <a:chOff x="2281828" y="1890568"/>
            <a:chExt cx="7628344" cy="1080000"/>
          </a:xfrm>
        </p:grpSpPr>
        <p:grpSp>
          <p:nvGrpSpPr>
            <p:cNvPr id="31" name="그룹 30">
              <a:extLst>
                <a:ext uri="{FF2B5EF4-FFF2-40B4-BE49-F238E27FC236}">
                  <a16:creationId xmlns:a16="http://schemas.microsoft.com/office/drawing/2014/main" id="{CB0AECA4-4D91-F22F-1082-07EEE60167BD}"/>
                </a:ext>
              </a:extLst>
            </p:cNvPr>
            <p:cNvGrpSpPr/>
            <p:nvPr/>
          </p:nvGrpSpPr>
          <p:grpSpPr>
            <a:xfrm>
              <a:off x="2281828" y="1890568"/>
              <a:ext cx="7628344" cy="1080000"/>
              <a:chOff x="2658956" y="2081640"/>
              <a:chExt cx="7628344" cy="1080000"/>
            </a:xfrm>
          </p:grpSpPr>
          <p:grpSp>
            <p:nvGrpSpPr>
              <p:cNvPr id="27" name="그룹 26">
                <a:extLst>
                  <a:ext uri="{FF2B5EF4-FFF2-40B4-BE49-F238E27FC236}">
                    <a16:creationId xmlns:a16="http://schemas.microsoft.com/office/drawing/2014/main" id="{D7ABC648-9262-D9BB-14FD-7AEDF7396605}"/>
                  </a:ext>
                </a:extLst>
              </p:cNvPr>
              <p:cNvGrpSpPr/>
              <p:nvPr/>
            </p:nvGrpSpPr>
            <p:grpSpPr>
              <a:xfrm>
                <a:off x="2658956" y="2081640"/>
                <a:ext cx="3390098" cy="1080000"/>
                <a:chOff x="3436878" y="2381890"/>
                <a:chExt cx="3390098" cy="1080000"/>
              </a:xfrm>
            </p:grpSpPr>
            <p:grpSp>
              <p:nvGrpSpPr>
                <p:cNvPr id="22" name="그룹 21">
                  <a:extLst>
                    <a:ext uri="{FF2B5EF4-FFF2-40B4-BE49-F238E27FC236}">
                      <a16:creationId xmlns:a16="http://schemas.microsoft.com/office/drawing/2014/main" id="{AE6FC309-AFF6-8477-A5AF-0FC6D45BB1B6}"/>
                    </a:ext>
                  </a:extLst>
                </p:cNvPr>
                <p:cNvGrpSpPr/>
                <p:nvPr/>
              </p:nvGrpSpPr>
              <p:grpSpPr>
                <a:xfrm>
                  <a:off x="3436878" y="2381890"/>
                  <a:ext cx="1080000" cy="1080000"/>
                  <a:chOff x="3436878" y="2381890"/>
                  <a:chExt cx="1080000" cy="1080000"/>
                </a:xfrm>
              </p:grpSpPr>
              <p:sp>
                <p:nvSpPr>
                  <p:cNvPr id="11" name="타원 10">
                    <a:extLst>
                      <a:ext uri="{FF2B5EF4-FFF2-40B4-BE49-F238E27FC236}">
                        <a16:creationId xmlns:a16="http://schemas.microsoft.com/office/drawing/2014/main" id="{EA36CD41-E929-5632-EF0E-EB8557898653}"/>
                      </a:ext>
                    </a:extLst>
                  </p:cNvPr>
                  <p:cNvSpPr/>
                  <p:nvPr/>
                </p:nvSpPr>
                <p:spPr>
                  <a:xfrm>
                    <a:off x="3436878" y="2381890"/>
                    <a:ext cx="1080000" cy="1080000"/>
                  </a:xfrm>
                  <a:prstGeom prst="ellipse">
                    <a:avLst/>
                  </a:prstGeom>
                  <a:solidFill>
                    <a:srgbClr val="EEE9E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pic>
                <p:nvPicPr>
                  <p:cNvPr id="6" name="그림 5">
                    <a:extLst>
                      <a:ext uri="{FF2B5EF4-FFF2-40B4-BE49-F238E27FC236}">
                        <a16:creationId xmlns:a16="http://schemas.microsoft.com/office/drawing/2014/main" id="{8DDC38F3-F280-333F-CBF2-5EC3CB36CA0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hq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603230" y="2507298"/>
                    <a:ext cx="756000" cy="756000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3893C4F2-E603-71B2-E575-1C1F793D7BFE}"/>
                    </a:ext>
                  </a:extLst>
                </p:cNvPr>
                <p:cNvSpPr txBox="1"/>
                <p:nvPr/>
              </p:nvSpPr>
              <p:spPr>
                <a:xfrm>
                  <a:off x="4696878" y="2600608"/>
                  <a:ext cx="2130098" cy="6386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30000"/>
                    </a:lnSpc>
                    <a:buClr>
                      <a:srgbClr val="97B1BA"/>
                    </a:buClr>
                  </a:pPr>
                  <a:r>
                    <a:rPr lang="ko-KR" altLang="en-US" sz="1600" spc="-100" dirty="0">
                      <a:solidFill>
                        <a:srgbClr val="6D6E71"/>
                      </a:solidFill>
                      <a:latin typeface="KoPubWorld돋움체 Bold" panose="00000800000000000000" pitchFamily="2" charset="-127"/>
                      <a:ea typeface="KoPubWorld돋움체 Bold" panose="00000800000000000000" pitchFamily="2" charset="-127"/>
                      <a:cs typeface="KoPubWorld돋움체 Bold" panose="00000800000000000000" pitchFamily="2" charset="-127"/>
                    </a:rPr>
                    <a:t>소셜 인사이트 프로그램</a:t>
                  </a:r>
                  <a:endParaRPr lang="en-US" altLang="ko-KR" sz="1600" spc="-100" dirty="0">
                    <a:solidFill>
                      <a:srgbClr val="6D6E71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endParaRPr>
                </a:p>
                <a:p>
                  <a:pPr>
                    <a:lnSpc>
                      <a:spcPct val="130000"/>
                    </a:lnSpc>
                    <a:buClr>
                      <a:srgbClr val="97B1BA"/>
                    </a:buClr>
                  </a:pPr>
                  <a:r>
                    <a:rPr lang="en-US" altLang="ko-KR" sz="1200" spc="-50" dirty="0">
                      <a:solidFill>
                        <a:srgbClr val="802937"/>
                      </a:solidFill>
                      <a:latin typeface="KoPubWorld돋움체 Bold" panose="00000800000000000000" pitchFamily="2" charset="-127"/>
                      <a:ea typeface="KoPubWorld돋움체 Bold" panose="00000800000000000000" pitchFamily="2" charset="-127"/>
                      <a:cs typeface="KoPubWorld돋움체 Bold" panose="00000800000000000000" pitchFamily="2" charset="-127"/>
                    </a:rPr>
                    <a:t>Social Insight (SI)</a:t>
                  </a:r>
                  <a:endParaRPr lang="ko-KR" altLang="en-US" sz="1200" spc="-50" dirty="0">
                    <a:solidFill>
                      <a:srgbClr val="802937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endParaRPr>
                </a:p>
              </p:txBody>
            </p:sp>
          </p:grpSp>
          <p:grpSp>
            <p:nvGrpSpPr>
              <p:cNvPr id="28" name="그룹 27">
                <a:extLst>
                  <a:ext uri="{FF2B5EF4-FFF2-40B4-BE49-F238E27FC236}">
                    <a16:creationId xmlns:a16="http://schemas.microsoft.com/office/drawing/2014/main" id="{F0841930-5870-D056-08A7-0BD54D755F79}"/>
                  </a:ext>
                </a:extLst>
              </p:cNvPr>
              <p:cNvGrpSpPr/>
              <p:nvPr/>
            </p:nvGrpSpPr>
            <p:grpSpPr>
              <a:xfrm>
                <a:off x="6897202" y="2081640"/>
                <a:ext cx="3390098" cy="1080000"/>
                <a:chOff x="7675124" y="2381890"/>
                <a:chExt cx="3390098" cy="1080000"/>
              </a:xfrm>
            </p:grpSpPr>
            <p:sp>
              <p:nvSpPr>
                <p:cNvPr id="13" name="타원 12">
                  <a:extLst>
                    <a:ext uri="{FF2B5EF4-FFF2-40B4-BE49-F238E27FC236}">
                      <a16:creationId xmlns:a16="http://schemas.microsoft.com/office/drawing/2014/main" id="{AA92BBBD-3FEA-1359-0254-FE6514F6AA2E}"/>
                    </a:ext>
                  </a:extLst>
                </p:cNvPr>
                <p:cNvSpPr/>
                <p:nvPr/>
              </p:nvSpPr>
              <p:spPr>
                <a:xfrm>
                  <a:off x="7675124" y="2381890"/>
                  <a:ext cx="1080000" cy="1080000"/>
                </a:xfrm>
                <a:prstGeom prst="ellipse">
                  <a:avLst/>
                </a:prstGeom>
                <a:solidFill>
                  <a:srgbClr val="EEE9E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A2FE0579-6680-51DE-CB28-A74BE0933904}"/>
                    </a:ext>
                  </a:extLst>
                </p:cNvPr>
                <p:cNvSpPr txBox="1"/>
                <p:nvPr/>
              </p:nvSpPr>
              <p:spPr>
                <a:xfrm>
                  <a:off x="8935124" y="2604281"/>
                  <a:ext cx="2130098" cy="6386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30000"/>
                    </a:lnSpc>
                    <a:buClr>
                      <a:srgbClr val="97B1BA"/>
                    </a:buClr>
                  </a:pPr>
                  <a:r>
                    <a:rPr lang="ko-KR" altLang="en-US" sz="1600" spc="-100" dirty="0" err="1">
                      <a:solidFill>
                        <a:srgbClr val="6D6E71"/>
                      </a:solidFill>
                      <a:latin typeface="KoPubWorld돋움체 Bold" panose="00000800000000000000" pitchFamily="2" charset="-127"/>
                      <a:ea typeface="KoPubWorld돋움체 Bold" panose="00000800000000000000" pitchFamily="2" charset="-127"/>
                      <a:cs typeface="KoPubWorld돋움체 Bold" panose="00000800000000000000" pitchFamily="2" charset="-127"/>
                    </a:rPr>
                    <a:t>테크</a:t>
                  </a:r>
                  <a:r>
                    <a:rPr lang="en-US" altLang="ko-KR" sz="1600" spc="-100" dirty="0">
                      <a:solidFill>
                        <a:srgbClr val="6D6E71"/>
                      </a:solidFill>
                      <a:latin typeface="KoPubWorld돋움체 Bold" panose="00000800000000000000" pitchFamily="2" charset="-127"/>
                      <a:ea typeface="KoPubWorld돋움체 Bold" panose="00000800000000000000" pitchFamily="2" charset="-127"/>
                      <a:cs typeface="KoPubWorld돋움체 Bold" panose="00000800000000000000" pitchFamily="2" charset="-127"/>
                    </a:rPr>
                    <a:t> </a:t>
                  </a:r>
                  <a:r>
                    <a:rPr lang="ko-KR" altLang="en-US" sz="1600" spc="-100" dirty="0">
                      <a:solidFill>
                        <a:srgbClr val="6D6E71"/>
                      </a:solidFill>
                      <a:latin typeface="KoPubWorld돋움체 Bold" panose="00000800000000000000" pitchFamily="2" charset="-127"/>
                      <a:ea typeface="KoPubWorld돋움체 Bold" panose="00000800000000000000" pitchFamily="2" charset="-127"/>
                      <a:cs typeface="KoPubWorld돋움체 Bold" panose="00000800000000000000" pitchFamily="2" charset="-127"/>
                    </a:rPr>
                    <a:t>인사이트 프로그램</a:t>
                  </a:r>
                  <a:endParaRPr lang="en-US" altLang="ko-KR" sz="1600" spc="-100" dirty="0">
                    <a:solidFill>
                      <a:srgbClr val="6D6E71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endParaRPr>
                </a:p>
                <a:p>
                  <a:pPr>
                    <a:lnSpc>
                      <a:spcPct val="130000"/>
                    </a:lnSpc>
                    <a:buClr>
                      <a:srgbClr val="97B1BA"/>
                    </a:buClr>
                  </a:pPr>
                  <a:r>
                    <a:rPr lang="en-US" altLang="ko-KR" sz="1200" spc="-50" dirty="0">
                      <a:solidFill>
                        <a:srgbClr val="802937"/>
                      </a:solidFill>
                      <a:latin typeface="KoPubWorld돋움체 Bold" panose="00000800000000000000" pitchFamily="2" charset="-127"/>
                      <a:ea typeface="KoPubWorld돋움체 Bold" panose="00000800000000000000" pitchFamily="2" charset="-127"/>
                      <a:cs typeface="KoPubWorld돋움체 Bold" panose="00000800000000000000" pitchFamily="2" charset="-127"/>
                    </a:rPr>
                    <a:t>Technological Insight (TI)</a:t>
                  </a:r>
                  <a:endParaRPr lang="ko-KR" altLang="en-US" sz="1200" spc="-50" dirty="0">
                    <a:solidFill>
                      <a:srgbClr val="802937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endParaRPr>
                </a:p>
              </p:txBody>
            </p:sp>
          </p:grpSp>
        </p:grpSp>
        <p:pic>
          <p:nvPicPr>
            <p:cNvPr id="35" name="그림 34">
              <a:extLst>
                <a:ext uri="{FF2B5EF4-FFF2-40B4-BE49-F238E27FC236}">
                  <a16:creationId xmlns:a16="http://schemas.microsoft.com/office/drawing/2014/main" id="{74793D29-CE07-2A86-68FA-5D52987F11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0074" y="2068604"/>
              <a:ext cx="720000" cy="720000"/>
            </a:xfrm>
            <a:prstGeom prst="rect">
              <a:avLst/>
            </a:prstGeom>
          </p:spPr>
        </p:pic>
      </p:grpSp>
      <p:sp>
        <p:nvSpPr>
          <p:cNvPr id="38" name="오른쪽 중괄호[R] 20">
            <a:extLst>
              <a:ext uri="{FF2B5EF4-FFF2-40B4-BE49-F238E27FC236}">
                <a16:creationId xmlns:a16="http://schemas.microsoft.com/office/drawing/2014/main" id="{5F92CD7E-2BE7-849E-1F21-3BFF404D25D4}"/>
              </a:ext>
            </a:extLst>
          </p:cNvPr>
          <p:cNvSpPr/>
          <p:nvPr/>
        </p:nvSpPr>
        <p:spPr>
          <a:xfrm rot="5400000">
            <a:off x="5776683" y="-562354"/>
            <a:ext cx="638634" cy="7628344"/>
          </a:xfrm>
          <a:prstGeom prst="rightBrace">
            <a:avLst>
              <a:gd name="adj1" fmla="val 63166"/>
              <a:gd name="adj2" fmla="val 50061"/>
            </a:avLst>
          </a:prstGeom>
          <a:ln w="28575">
            <a:solidFill>
              <a:srgbClr val="97B1B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9" name="사각형: 둥근 모서리 38">
            <a:extLst>
              <a:ext uri="{FF2B5EF4-FFF2-40B4-BE49-F238E27FC236}">
                <a16:creationId xmlns:a16="http://schemas.microsoft.com/office/drawing/2014/main" id="{32EF3B3C-3E4F-B0F1-4FB5-EB8F776F5690}"/>
              </a:ext>
            </a:extLst>
          </p:cNvPr>
          <p:cNvSpPr/>
          <p:nvPr/>
        </p:nvSpPr>
        <p:spPr>
          <a:xfrm>
            <a:off x="2008496" y="3901563"/>
            <a:ext cx="8175009" cy="1270939"/>
          </a:xfrm>
          <a:prstGeom prst="roundRect">
            <a:avLst>
              <a:gd name="adj" fmla="val 30568"/>
            </a:avLst>
          </a:prstGeom>
          <a:solidFill>
            <a:srgbClr val="97B1BA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8642D2AF-E984-2A1B-C23C-963F5ACA029D}"/>
              </a:ext>
            </a:extLst>
          </p:cNvPr>
          <p:cNvGrpSpPr/>
          <p:nvPr/>
        </p:nvGrpSpPr>
        <p:grpSpPr>
          <a:xfrm>
            <a:off x="2401019" y="4012259"/>
            <a:ext cx="1222697" cy="1046957"/>
            <a:chOff x="2319131" y="3916723"/>
            <a:chExt cx="1222697" cy="1046957"/>
          </a:xfrm>
        </p:grpSpPr>
        <p:pic>
          <p:nvPicPr>
            <p:cNvPr id="41" name="그림 40">
              <a:extLst>
                <a:ext uri="{FF2B5EF4-FFF2-40B4-BE49-F238E27FC236}">
                  <a16:creationId xmlns:a16="http://schemas.microsoft.com/office/drawing/2014/main" id="{5B7E70AB-4EE0-D412-8776-467CF49D6B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0479" y="3916723"/>
              <a:ext cx="720000" cy="720000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58912E7-7027-C6B5-4A88-26853B0BE40C}"/>
                </a:ext>
              </a:extLst>
            </p:cNvPr>
            <p:cNvSpPr txBox="1"/>
            <p:nvPr/>
          </p:nvSpPr>
          <p:spPr>
            <a:xfrm>
              <a:off x="2319131" y="4569726"/>
              <a:ext cx="1222697" cy="3939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  <a:buClr>
                  <a:srgbClr val="97B1BA"/>
                </a:buClr>
              </a:pPr>
              <a:r>
                <a:rPr lang="en-US" altLang="ko-KR" sz="1600" spc="-50" dirty="0">
                  <a:solidFill>
                    <a:schemeClr val="bg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Two-Tracks</a:t>
              </a:r>
              <a:endParaRPr lang="ko-KR" altLang="en-US" sz="1200" spc="-50" dirty="0">
                <a:solidFill>
                  <a:schemeClr val="bg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cxnSp>
        <p:nvCxnSpPr>
          <p:cNvPr id="45" name="직선 연결선 44">
            <a:extLst>
              <a:ext uri="{FF2B5EF4-FFF2-40B4-BE49-F238E27FC236}">
                <a16:creationId xmlns:a16="http://schemas.microsoft.com/office/drawing/2014/main" id="{0F742DCB-B79A-857A-FE1C-22A775A4BC04}"/>
              </a:ext>
            </a:extLst>
          </p:cNvPr>
          <p:cNvCxnSpPr>
            <a:cxnSpLocks/>
          </p:cNvCxnSpPr>
          <p:nvPr/>
        </p:nvCxnSpPr>
        <p:spPr>
          <a:xfrm>
            <a:off x="3916907" y="4154895"/>
            <a:ext cx="0" cy="764275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9A09E58F-4111-3DD4-1610-0DE5C5FA2C6A}"/>
              </a:ext>
            </a:extLst>
          </p:cNvPr>
          <p:cNvSpPr txBox="1"/>
          <p:nvPr/>
        </p:nvSpPr>
        <p:spPr>
          <a:xfrm>
            <a:off x="4168256" y="4180011"/>
            <a:ext cx="5811135" cy="71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Clr>
                <a:srgbClr val="97B1BA"/>
              </a:buClr>
            </a:pPr>
            <a:r>
              <a:rPr lang="ko-KR" altLang="en-US" sz="1600" spc="-100" dirty="0">
                <a:solidFill>
                  <a:schemeClr val="bg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개인 심리와 사회적 상호작용을 탐색하는 </a:t>
            </a:r>
            <a:r>
              <a:rPr lang="en-US" altLang="ko-KR" sz="1600" spc="-100" dirty="0">
                <a:solidFill>
                  <a:schemeClr val="bg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“</a:t>
            </a:r>
            <a:r>
              <a:rPr lang="ko-KR" altLang="en-US" sz="1600" spc="-100" dirty="0">
                <a:solidFill>
                  <a:schemeClr val="bg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소셜 인사이트 프로그램</a:t>
            </a:r>
            <a:r>
              <a:rPr lang="en-US" altLang="ko-KR" sz="1600" spc="-100" dirty="0">
                <a:solidFill>
                  <a:schemeClr val="bg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”</a:t>
            </a:r>
            <a:r>
              <a:rPr lang="ko-KR" altLang="en-US" sz="1600" spc="-100" dirty="0">
                <a:solidFill>
                  <a:schemeClr val="bg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과</a:t>
            </a:r>
            <a:endParaRPr lang="en-US" altLang="ko-KR" sz="1600" spc="-100" dirty="0">
              <a:solidFill>
                <a:schemeClr val="bg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>
              <a:lnSpc>
                <a:spcPct val="130000"/>
              </a:lnSpc>
              <a:buClr>
                <a:srgbClr val="97B1BA"/>
              </a:buClr>
            </a:pPr>
            <a:r>
              <a:rPr lang="ko-KR" altLang="en-US" sz="1600" spc="-100" dirty="0">
                <a:solidFill>
                  <a:schemeClr val="bg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디지털 기반 심리과학 및 인터페이스를 다루는 </a:t>
            </a:r>
            <a:r>
              <a:rPr lang="en-US" altLang="ko-KR" sz="1600" spc="-100" dirty="0">
                <a:solidFill>
                  <a:schemeClr val="bg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“</a:t>
            </a:r>
            <a:r>
              <a:rPr lang="ko-KR" altLang="en-US" sz="1600" spc="-100" dirty="0" err="1">
                <a:solidFill>
                  <a:schemeClr val="bg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테크</a:t>
            </a:r>
            <a:r>
              <a:rPr lang="ko-KR" altLang="en-US" sz="1600" spc="-100" dirty="0">
                <a:solidFill>
                  <a:schemeClr val="bg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인사이트 프로그램</a:t>
            </a:r>
            <a:r>
              <a:rPr lang="en-US" altLang="ko-KR" sz="1600" spc="-100" dirty="0">
                <a:solidFill>
                  <a:schemeClr val="bg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”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4261549-11A5-3208-C089-33ECE7E4CAE4}"/>
              </a:ext>
            </a:extLst>
          </p:cNvPr>
          <p:cNvSpPr txBox="1"/>
          <p:nvPr/>
        </p:nvSpPr>
        <p:spPr>
          <a:xfrm>
            <a:off x="1524330" y="5339356"/>
            <a:ext cx="9143340" cy="636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180000">
              <a:lnSpc>
                <a:spcPct val="130000"/>
              </a:lnSpc>
              <a:buClr>
                <a:srgbClr val="97B1BA"/>
              </a:buClr>
              <a:buFont typeface="Arial" panose="020B0604020202020204" pitchFamily="34" charset="0"/>
              <a:buChar char="•"/>
            </a:pP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다양한 분야의 실무자가 심리학 이론과 지식을 토대로 현실 문제를 해결할 수 있도록 응용성과 현장성이 강한 융합 교육을 제공합니다</a:t>
            </a:r>
            <a:r>
              <a:rPr lang="en-US" altLang="ko-KR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</a:t>
            </a:r>
          </a:p>
          <a:p>
            <a:pPr marL="342900" indent="-180000">
              <a:lnSpc>
                <a:spcPct val="130000"/>
              </a:lnSpc>
              <a:buClr>
                <a:srgbClr val="97B1BA"/>
              </a:buClr>
              <a:buFont typeface="Arial" panose="020B0604020202020204" pitchFamily="34" charset="0"/>
              <a:buChar char="•"/>
            </a:pP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실무적 응용과 함의가 높은 프로그램은 기업과 공공기관의 수요에도 부합하며</a:t>
            </a:r>
            <a:r>
              <a:rPr lang="en-US" altLang="ko-KR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, </a:t>
            </a: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졸업생들의 경력 개발과 창업 기회를 제공합니다</a:t>
            </a:r>
            <a:r>
              <a:rPr lang="en-US" altLang="ko-KR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</a:t>
            </a: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221104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19D1AE3-AE45-D2EC-F90D-AA07F95AF85D}"/>
              </a:ext>
            </a:extLst>
          </p:cNvPr>
          <p:cNvSpPr/>
          <p:nvPr/>
        </p:nvSpPr>
        <p:spPr>
          <a:xfrm>
            <a:off x="360000" y="360000"/>
            <a:ext cx="11472000" cy="613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AB770425-18A6-46AE-AFEE-4BFBC8D97C73}"/>
              </a:ext>
            </a:extLst>
          </p:cNvPr>
          <p:cNvGrpSpPr/>
          <p:nvPr/>
        </p:nvGrpSpPr>
        <p:grpSpPr>
          <a:xfrm>
            <a:off x="776123" y="737539"/>
            <a:ext cx="3440435" cy="477054"/>
            <a:chOff x="1258723" y="1728139"/>
            <a:chExt cx="3440435" cy="47705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1FB9067-77EE-5EBA-C115-2C53F12FE913}"/>
                </a:ext>
              </a:extLst>
            </p:cNvPr>
            <p:cNvSpPr txBox="1"/>
            <p:nvPr/>
          </p:nvSpPr>
          <p:spPr>
            <a:xfrm>
              <a:off x="1671816" y="1728139"/>
              <a:ext cx="3027342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500" spc="-100" dirty="0">
                  <a:solidFill>
                    <a:srgbClr val="6D6E7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커리큘럼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161E6F9-B335-6447-2888-51D73CFF8198}"/>
                </a:ext>
              </a:extLst>
            </p:cNvPr>
            <p:cNvSpPr txBox="1"/>
            <p:nvPr/>
          </p:nvSpPr>
          <p:spPr>
            <a:xfrm>
              <a:off x="1258723" y="1728139"/>
              <a:ext cx="531977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500" spc="-50" dirty="0">
                  <a:solidFill>
                    <a:srgbClr val="97B1BA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07</a:t>
              </a:r>
              <a:endParaRPr lang="ko-KR" altLang="en-US" sz="2500" spc="-50" dirty="0">
                <a:solidFill>
                  <a:srgbClr val="97B1BA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graphicFrame>
        <p:nvGraphicFramePr>
          <p:cNvPr id="10" name="표 12">
            <a:extLst>
              <a:ext uri="{FF2B5EF4-FFF2-40B4-BE49-F238E27FC236}">
                <a16:creationId xmlns:a16="http://schemas.microsoft.com/office/drawing/2014/main" id="{54F12AE8-F255-B6BE-304A-2026DBC999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029507"/>
              </p:ext>
            </p:extLst>
          </p:nvPr>
        </p:nvGraphicFramePr>
        <p:xfrm>
          <a:off x="1325089" y="1592132"/>
          <a:ext cx="9541821" cy="44365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5176">
                  <a:extLst>
                    <a:ext uri="{9D8B030D-6E8A-4147-A177-3AD203B41FA5}">
                      <a16:colId xmlns:a16="http://schemas.microsoft.com/office/drawing/2014/main" val="1445881047"/>
                    </a:ext>
                  </a:extLst>
                </a:gridCol>
                <a:gridCol w="928047">
                  <a:extLst>
                    <a:ext uri="{9D8B030D-6E8A-4147-A177-3AD203B41FA5}">
                      <a16:colId xmlns:a16="http://schemas.microsoft.com/office/drawing/2014/main" val="1408563951"/>
                    </a:ext>
                  </a:extLst>
                </a:gridCol>
                <a:gridCol w="4376676">
                  <a:extLst>
                    <a:ext uri="{9D8B030D-6E8A-4147-A177-3AD203B41FA5}">
                      <a16:colId xmlns:a16="http://schemas.microsoft.com/office/drawing/2014/main" val="4090898834"/>
                    </a:ext>
                  </a:extLst>
                </a:gridCol>
                <a:gridCol w="1325961">
                  <a:extLst>
                    <a:ext uri="{9D8B030D-6E8A-4147-A177-3AD203B41FA5}">
                      <a16:colId xmlns:a16="http://schemas.microsoft.com/office/drawing/2014/main" val="759731787"/>
                    </a:ext>
                  </a:extLst>
                </a:gridCol>
                <a:gridCol w="1325961">
                  <a:extLst>
                    <a:ext uri="{9D8B030D-6E8A-4147-A177-3AD203B41FA5}">
                      <a16:colId xmlns:a16="http://schemas.microsoft.com/office/drawing/2014/main" val="2883692480"/>
                    </a:ext>
                  </a:extLst>
                </a:gridCol>
              </a:tblGrid>
              <a:tr h="31694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spc="-100" baseline="0" dirty="0">
                          <a:solidFill>
                            <a:srgbClr val="6D6E71"/>
                          </a:solidFill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이수 구분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1BA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spc="-100" baseline="0" dirty="0">
                          <a:solidFill>
                            <a:srgbClr val="6D6E71"/>
                          </a:solidFill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학수 번호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1BA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spc="-100" baseline="0" dirty="0">
                          <a:solidFill>
                            <a:srgbClr val="6D6E71"/>
                          </a:solidFill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교과목명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1BA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spc="-100" baseline="0" dirty="0">
                          <a:solidFill>
                            <a:srgbClr val="6D6E71"/>
                          </a:solidFill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교수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1BA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spc="-100" baseline="0" dirty="0">
                          <a:solidFill>
                            <a:srgbClr val="6D6E71"/>
                          </a:solidFill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학점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1BA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257793"/>
                  </a:ext>
                </a:extLst>
              </a:tr>
              <a:tr h="77484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공통 필수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추후 확정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심리과학 방법론</a:t>
                      </a:r>
                      <a:endParaRPr lang="en-US" altLang="ko-KR" sz="1600" spc="-100" baseline="0" dirty="0">
                        <a:solidFill>
                          <a:srgbClr val="6D6E71"/>
                        </a:solidFill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  <a:p>
                      <a:pPr algn="ctr" latinLnBrk="1"/>
                      <a:r>
                        <a:rPr lang="ko-KR" altLang="en-US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심리과학 이론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spc="-100" baseline="0" dirty="0">
                        <a:solidFill>
                          <a:srgbClr val="6D6E71"/>
                        </a:solidFill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2</a:t>
                      </a:r>
                    </a:p>
                    <a:p>
                      <a:pPr algn="ctr" latinLnBrk="1"/>
                      <a:r>
                        <a:rPr lang="en-US" altLang="ko-KR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2</a:t>
                      </a:r>
                      <a:endParaRPr lang="ko-KR" altLang="en-US" sz="1600" spc="-100" baseline="0" dirty="0">
                        <a:solidFill>
                          <a:srgbClr val="6D6E71"/>
                        </a:solidFill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6063714"/>
                  </a:ext>
                </a:extLst>
              </a:tr>
              <a:tr h="13104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SI l TI</a:t>
                      </a:r>
                      <a:endParaRPr lang="ko-KR" altLang="en-US" sz="1600" spc="-100" baseline="0" dirty="0">
                        <a:solidFill>
                          <a:srgbClr val="6D6E71"/>
                        </a:solidFill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추후 확정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디지털 미디어와 사용자 경험</a:t>
                      </a:r>
                      <a:endParaRPr lang="en-US" altLang="ko-KR" sz="1600" spc="-100" baseline="0" dirty="0">
                        <a:solidFill>
                          <a:srgbClr val="6D6E71"/>
                        </a:solidFill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  <a:p>
                      <a:pPr algn="ctr" latinLnBrk="1"/>
                      <a:r>
                        <a:rPr lang="ko-KR" altLang="en-US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인식의 다양성과 개인차</a:t>
                      </a:r>
                      <a:endParaRPr lang="en-US" altLang="ko-KR" sz="1600" spc="-100" baseline="0" dirty="0">
                        <a:solidFill>
                          <a:srgbClr val="6D6E71"/>
                        </a:solidFill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  <a:p>
                      <a:pPr algn="ctr" latinLnBrk="1"/>
                      <a:r>
                        <a:rPr lang="ko-KR" altLang="en-US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선택의 심리학</a:t>
                      </a:r>
                      <a:endParaRPr lang="en-US" altLang="ko-KR" sz="1600" spc="-100" baseline="0" dirty="0">
                        <a:solidFill>
                          <a:srgbClr val="6D6E71"/>
                        </a:solidFill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  <a:p>
                      <a:pPr algn="ctr" latinLnBrk="1"/>
                      <a:r>
                        <a:rPr lang="ko-KR" altLang="en-US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정신질환과 디지털 치료제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spc="-100" baseline="0" dirty="0" err="1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성용준</a:t>
                      </a:r>
                      <a:endParaRPr lang="en-US" altLang="ko-KR" sz="1600" spc="-100" baseline="0" dirty="0">
                        <a:solidFill>
                          <a:srgbClr val="6D6E71"/>
                        </a:solidFill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  <a:p>
                      <a:pPr algn="ctr" latinLnBrk="1"/>
                      <a:r>
                        <a:rPr lang="ko-KR" altLang="en-US" sz="1600" spc="-100" baseline="0" dirty="0" err="1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김채연</a:t>
                      </a:r>
                      <a:endParaRPr lang="en-US" altLang="ko-KR" sz="1600" spc="-100" baseline="0" dirty="0">
                        <a:solidFill>
                          <a:srgbClr val="6D6E71"/>
                        </a:solidFill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  <a:p>
                      <a:pPr algn="ctr" latinLnBrk="1"/>
                      <a:r>
                        <a:rPr lang="ko-KR" altLang="en-US" sz="1600" spc="-100" baseline="0" dirty="0" err="1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김학진</a:t>
                      </a:r>
                      <a:endParaRPr lang="en-US" altLang="ko-KR" sz="1600" spc="-100" baseline="0" dirty="0">
                        <a:solidFill>
                          <a:srgbClr val="6D6E71"/>
                        </a:solidFill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  <a:p>
                      <a:pPr algn="ctr" latinLnBrk="1"/>
                      <a:r>
                        <a:rPr lang="ko-KR" altLang="en-US" sz="1600" spc="-100" baseline="0" dirty="0" err="1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허지원</a:t>
                      </a:r>
                      <a:endParaRPr lang="ko-KR" altLang="en-US" sz="1600" spc="-100" baseline="0" dirty="0">
                        <a:solidFill>
                          <a:srgbClr val="6D6E71"/>
                        </a:solidFill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2</a:t>
                      </a:r>
                    </a:p>
                    <a:p>
                      <a:pPr algn="ctr" latinLnBrk="1"/>
                      <a:r>
                        <a:rPr lang="en-US" altLang="ko-KR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2</a:t>
                      </a:r>
                    </a:p>
                    <a:p>
                      <a:pPr algn="ctr" latinLnBrk="1"/>
                      <a:r>
                        <a:rPr lang="en-US" altLang="ko-KR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2</a:t>
                      </a:r>
                    </a:p>
                    <a:p>
                      <a:pPr algn="ctr" latinLnBrk="1"/>
                      <a:r>
                        <a:rPr lang="en-US" altLang="ko-KR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2</a:t>
                      </a:r>
                      <a:endParaRPr lang="ko-KR" altLang="en-US" sz="1600" spc="-100" baseline="0" dirty="0">
                        <a:solidFill>
                          <a:srgbClr val="6D6E71"/>
                        </a:solidFill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3652456"/>
                  </a:ext>
                </a:extLst>
              </a:tr>
              <a:tr h="2016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Social Insight (SI)</a:t>
                      </a:r>
                      <a:endParaRPr lang="ko-KR" altLang="en-US" sz="1600" spc="-100" baseline="0" dirty="0">
                        <a:solidFill>
                          <a:srgbClr val="6D6E71"/>
                        </a:solidFill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추후 확정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리더의 정서 소통 </a:t>
                      </a:r>
                      <a:endParaRPr lang="en-US" altLang="ko-KR" sz="1600" spc="-100" baseline="0" dirty="0">
                        <a:solidFill>
                          <a:srgbClr val="6D6E71"/>
                        </a:solidFill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  <a:p>
                      <a:pPr algn="ctr" latinLnBrk="1"/>
                      <a:r>
                        <a:rPr lang="ko-KR" altLang="en-US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브랜딩</a:t>
                      </a:r>
                      <a:endParaRPr lang="en-US" altLang="ko-KR" sz="1600" spc="-100" baseline="0" dirty="0">
                        <a:solidFill>
                          <a:srgbClr val="6D6E71"/>
                        </a:solidFill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  <a:p>
                      <a:pPr algn="ctr" latinLnBrk="1"/>
                      <a:r>
                        <a:rPr lang="ko-KR" altLang="en-US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사회적인 뇌</a:t>
                      </a:r>
                      <a:endParaRPr lang="en-US" altLang="ko-KR" sz="1600" spc="-100" baseline="0" dirty="0">
                        <a:solidFill>
                          <a:srgbClr val="6D6E71"/>
                        </a:solidFill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  <a:p>
                      <a:pPr algn="ctr" latinLnBrk="1"/>
                      <a:r>
                        <a:rPr lang="ko-KR" altLang="en-US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성격장애와 집단 역동</a:t>
                      </a:r>
                      <a:endParaRPr lang="en-US" altLang="ko-KR" sz="1600" spc="-100" baseline="0" dirty="0">
                        <a:solidFill>
                          <a:srgbClr val="6D6E71"/>
                        </a:solidFill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  <a:p>
                      <a:pPr algn="ctr" latinLnBrk="1"/>
                      <a:r>
                        <a:rPr lang="ko-KR" altLang="en-US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행복의 심리학</a:t>
                      </a:r>
                      <a:endParaRPr lang="en-US" altLang="ko-KR" sz="1600" spc="-100" baseline="0" dirty="0">
                        <a:solidFill>
                          <a:srgbClr val="6D6E71"/>
                        </a:solidFill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  <a:p>
                      <a:pPr algn="ctr" latinLnBrk="1"/>
                      <a:r>
                        <a:rPr lang="ko-KR" altLang="en-US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자기 이해와 리더십</a:t>
                      </a:r>
                      <a:endParaRPr lang="en-US" altLang="ko-KR" sz="1600" spc="-100" baseline="0" dirty="0">
                        <a:solidFill>
                          <a:srgbClr val="6D6E71"/>
                        </a:solidFill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  <a:p>
                      <a:pPr algn="ctr" latinLnBrk="1"/>
                      <a:r>
                        <a:rPr lang="ko-KR" altLang="en-US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직무스트레스 관리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spc="-100" baseline="0" dirty="0" err="1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최기홍</a:t>
                      </a:r>
                      <a:endParaRPr lang="en-US" altLang="ko-KR" sz="1600" spc="-100" baseline="0" dirty="0">
                        <a:solidFill>
                          <a:srgbClr val="6D6E71"/>
                        </a:solidFill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  <a:p>
                      <a:pPr algn="ctr" latinLnBrk="1"/>
                      <a:r>
                        <a:rPr lang="ko-KR" altLang="en-US" sz="1600" spc="-100" baseline="0" dirty="0" err="1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성용준</a:t>
                      </a:r>
                      <a:endParaRPr lang="en-US" altLang="ko-KR" sz="1600" spc="-100" baseline="0" dirty="0">
                        <a:solidFill>
                          <a:srgbClr val="6D6E71"/>
                        </a:solidFill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  <a:p>
                      <a:pPr algn="ctr" latinLnBrk="1"/>
                      <a:r>
                        <a:rPr lang="ko-KR" altLang="en-US" sz="1600" spc="-100" baseline="0" dirty="0" err="1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김학진</a:t>
                      </a:r>
                      <a:endParaRPr lang="en-US" altLang="ko-KR" sz="1600" spc="-100" baseline="0" dirty="0">
                        <a:solidFill>
                          <a:srgbClr val="6D6E71"/>
                        </a:solidFill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  <a:p>
                      <a:pPr algn="ctr" latinLnBrk="1"/>
                      <a:r>
                        <a:rPr lang="ko-KR" altLang="en-US" sz="1600" spc="-100" baseline="0" dirty="0" err="1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허지원</a:t>
                      </a:r>
                      <a:endParaRPr lang="en-US" altLang="ko-KR" sz="1600" spc="-100" baseline="0" dirty="0">
                        <a:solidFill>
                          <a:srgbClr val="6D6E71"/>
                        </a:solidFill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  <a:p>
                      <a:pPr algn="ctr" latinLnBrk="1"/>
                      <a:r>
                        <a:rPr lang="ko-KR" altLang="en-US" sz="1600" spc="-100" baseline="0" dirty="0" err="1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고영건</a:t>
                      </a:r>
                      <a:endParaRPr lang="en-US" altLang="ko-KR" sz="1600" spc="-100" baseline="0" dirty="0">
                        <a:solidFill>
                          <a:srgbClr val="6D6E71"/>
                        </a:solidFill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  <a:p>
                      <a:pPr algn="ctr" latinLnBrk="1"/>
                      <a:r>
                        <a:rPr lang="ko-KR" altLang="en-US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박선웅</a:t>
                      </a:r>
                      <a:endParaRPr lang="en-US" altLang="ko-KR" sz="1600" spc="-100" baseline="0" dirty="0">
                        <a:solidFill>
                          <a:srgbClr val="6D6E71"/>
                        </a:solidFill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  <a:p>
                      <a:pPr algn="ctr" latinLnBrk="1"/>
                      <a:r>
                        <a:rPr lang="ko-KR" altLang="en-US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양은주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2</a:t>
                      </a:r>
                    </a:p>
                    <a:p>
                      <a:pPr algn="ctr" latinLnBrk="1"/>
                      <a:r>
                        <a:rPr lang="en-US" altLang="ko-KR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2</a:t>
                      </a:r>
                    </a:p>
                    <a:p>
                      <a:pPr algn="ctr" latinLnBrk="1"/>
                      <a:r>
                        <a:rPr lang="en-US" altLang="ko-KR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2</a:t>
                      </a:r>
                    </a:p>
                    <a:p>
                      <a:pPr algn="ctr" latinLnBrk="1"/>
                      <a:r>
                        <a:rPr lang="en-US" altLang="ko-KR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2</a:t>
                      </a:r>
                    </a:p>
                    <a:p>
                      <a:pPr algn="ctr" latinLnBrk="1"/>
                      <a:r>
                        <a:rPr lang="en-US" altLang="ko-KR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2</a:t>
                      </a:r>
                    </a:p>
                    <a:p>
                      <a:pPr algn="ctr" latinLnBrk="1"/>
                      <a:r>
                        <a:rPr lang="en-US" altLang="ko-KR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2</a:t>
                      </a:r>
                    </a:p>
                    <a:p>
                      <a:pPr algn="ctr" latinLnBrk="1"/>
                      <a:r>
                        <a:rPr lang="en-US" altLang="ko-KR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2</a:t>
                      </a:r>
                      <a:endParaRPr lang="ko-KR" altLang="en-US" sz="1600" spc="-100" baseline="0" dirty="0">
                        <a:solidFill>
                          <a:srgbClr val="6D6E71"/>
                        </a:solidFill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18371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51376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19D1AE3-AE45-D2EC-F90D-AA07F95AF85D}"/>
              </a:ext>
            </a:extLst>
          </p:cNvPr>
          <p:cNvSpPr/>
          <p:nvPr/>
        </p:nvSpPr>
        <p:spPr>
          <a:xfrm>
            <a:off x="360000" y="360000"/>
            <a:ext cx="11472000" cy="613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AB770425-18A6-46AE-AFEE-4BFBC8D97C73}"/>
              </a:ext>
            </a:extLst>
          </p:cNvPr>
          <p:cNvGrpSpPr/>
          <p:nvPr/>
        </p:nvGrpSpPr>
        <p:grpSpPr>
          <a:xfrm>
            <a:off x="776123" y="737539"/>
            <a:ext cx="3440435" cy="477054"/>
            <a:chOff x="1258723" y="1728139"/>
            <a:chExt cx="3440435" cy="47705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1FB9067-77EE-5EBA-C115-2C53F12FE913}"/>
                </a:ext>
              </a:extLst>
            </p:cNvPr>
            <p:cNvSpPr txBox="1"/>
            <p:nvPr/>
          </p:nvSpPr>
          <p:spPr>
            <a:xfrm>
              <a:off x="1671816" y="1728139"/>
              <a:ext cx="3027342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500" spc="-100" dirty="0">
                  <a:solidFill>
                    <a:srgbClr val="6D6E7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커리큘럼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161E6F9-B335-6447-2888-51D73CFF8198}"/>
                </a:ext>
              </a:extLst>
            </p:cNvPr>
            <p:cNvSpPr txBox="1"/>
            <p:nvPr/>
          </p:nvSpPr>
          <p:spPr>
            <a:xfrm>
              <a:off x="1258723" y="1728139"/>
              <a:ext cx="531977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500" spc="-50" dirty="0">
                  <a:solidFill>
                    <a:srgbClr val="97B1BA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07</a:t>
              </a:r>
              <a:endParaRPr lang="ko-KR" altLang="en-US" sz="2500" spc="-50" dirty="0">
                <a:solidFill>
                  <a:srgbClr val="97B1BA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graphicFrame>
        <p:nvGraphicFramePr>
          <p:cNvPr id="10" name="표 12">
            <a:extLst>
              <a:ext uri="{FF2B5EF4-FFF2-40B4-BE49-F238E27FC236}">
                <a16:creationId xmlns:a16="http://schemas.microsoft.com/office/drawing/2014/main" id="{54F12AE8-F255-B6BE-304A-2026DBC999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569940"/>
              </p:ext>
            </p:extLst>
          </p:nvPr>
        </p:nvGraphicFramePr>
        <p:xfrm>
          <a:off x="1325089" y="1592132"/>
          <a:ext cx="9541821" cy="440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5176">
                  <a:extLst>
                    <a:ext uri="{9D8B030D-6E8A-4147-A177-3AD203B41FA5}">
                      <a16:colId xmlns:a16="http://schemas.microsoft.com/office/drawing/2014/main" val="1445881047"/>
                    </a:ext>
                  </a:extLst>
                </a:gridCol>
                <a:gridCol w="928047">
                  <a:extLst>
                    <a:ext uri="{9D8B030D-6E8A-4147-A177-3AD203B41FA5}">
                      <a16:colId xmlns:a16="http://schemas.microsoft.com/office/drawing/2014/main" val="1408563951"/>
                    </a:ext>
                  </a:extLst>
                </a:gridCol>
                <a:gridCol w="4376676">
                  <a:extLst>
                    <a:ext uri="{9D8B030D-6E8A-4147-A177-3AD203B41FA5}">
                      <a16:colId xmlns:a16="http://schemas.microsoft.com/office/drawing/2014/main" val="4090898834"/>
                    </a:ext>
                  </a:extLst>
                </a:gridCol>
                <a:gridCol w="1325961">
                  <a:extLst>
                    <a:ext uri="{9D8B030D-6E8A-4147-A177-3AD203B41FA5}">
                      <a16:colId xmlns:a16="http://schemas.microsoft.com/office/drawing/2014/main" val="759731787"/>
                    </a:ext>
                  </a:extLst>
                </a:gridCol>
                <a:gridCol w="1325961">
                  <a:extLst>
                    <a:ext uri="{9D8B030D-6E8A-4147-A177-3AD203B41FA5}">
                      <a16:colId xmlns:a16="http://schemas.microsoft.com/office/drawing/2014/main" val="2883692480"/>
                    </a:ext>
                  </a:extLst>
                </a:gridCol>
              </a:tblGrid>
              <a:tr h="31694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spc="-100" baseline="0" dirty="0">
                          <a:solidFill>
                            <a:srgbClr val="6D6E71"/>
                          </a:solidFill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이수 구분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1BA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spc="-100" baseline="0" dirty="0">
                          <a:solidFill>
                            <a:srgbClr val="6D6E71"/>
                          </a:solidFill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학수 번호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1BA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spc="-100" baseline="0" dirty="0">
                          <a:solidFill>
                            <a:srgbClr val="6D6E71"/>
                          </a:solidFill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교과목명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1BA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spc="-100" baseline="0" dirty="0">
                          <a:solidFill>
                            <a:srgbClr val="6D6E71"/>
                          </a:solidFill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교수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1BA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spc="-100" baseline="0" dirty="0">
                          <a:solidFill>
                            <a:srgbClr val="6D6E71"/>
                          </a:solidFill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학점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1BA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257793"/>
                  </a:ext>
                </a:extLst>
              </a:tr>
              <a:tr h="1548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Social Insight (SI)</a:t>
                      </a:r>
                      <a:endParaRPr lang="ko-KR" altLang="en-US" sz="1600" spc="-100" baseline="0" dirty="0">
                        <a:solidFill>
                          <a:srgbClr val="6D6E71"/>
                        </a:solidFill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추후 확정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직장 내 신경다양성 이해와 포용</a:t>
                      </a:r>
                      <a:endParaRPr lang="en-US" altLang="ko-KR" sz="1600" spc="-100" baseline="0" dirty="0">
                        <a:solidFill>
                          <a:srgbClr val="6D6E71"/>
                        </a:solidFill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  <a:p>
                      <a:pPr algn="ctr" latinLnBrk="1"/>
                      <a:r>
                        <a:rPr lang="ko-KR" altLang="en-US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문화적 감수성을 위한 심리학</a:t>
                      </a:r>
                      <a:endParaRPr lang="en-US" altLang="ko-KR" sz="1600" spc="-100" baseline="0" dirty="0">
                        <a:solidFill>
                          <a:srgbClr val="6D6E71"/>
                        </a:solidFill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  <a:p>
                      <a:pPr algn="ctr" latinLnBrk="1"/>
                      <a:r>
                        <a:rPr lang="ko-KR" altLang="en-US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웰빙 심리학</a:t>
                      </a:r>
                      <a:endParaRPr lang="en-US" altLang="ko-KR" sz="1600" spc="-100" baseline="0" dirty="0">
                        <a:solidFill>
                          <a:srgbClr val="6D6E71"/>
                        </a:solidFill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  <a:p>
                      <a:pPr algn="ctr" latinLnBrk="1"/>
                      <a:r>
                        <a:rPr lang="ko-KR" altLang="en-US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조직 내 심리적 </a:t>
                      </a:r>
                      <a:r>
                        <a:rPr lang="ko-KR" altLang="en-US" sz="1600" spc="-100" baseline="0" dirty="0" err="1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안전감</a:t>
                      </a:r>
                      <a:endParaRPr lang="en-US" altLang="ko-KR" sz="1600" spc="-100" baseline="0" dirty="0">
                        <a:solidFill>
                          <a:srgbClr val="6D6E71"/>
                        </a:solidFill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  <a:p>
                      <a:pPr algn="ctr" latinLnBrk="1"/>
                      <a:r>
                        <a:rPr lang="ko-KR" altLang="en-US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한국인의 특성과 조직 문화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김소현</a:t>
                      </a:r>
                      <a:endParaRPr lang="en-US" altLang="ko-KR" sz="1600" spc="-100" baseline="0" dirty="0">
                        <a:solidFill>
                          <a:srgbClr val="6D6E71"/>
                        </a:solidFill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  <a:p>
                      <a:pPr algn="ctr" latinLnBrk="1"/>
                      <a:r>
                        <a:rPr lang="ko-KR" altLang="en-US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최은수</a:t>
                      </a:r>
                      <a:endParaRPr lang="en-US" altLang="ko-KR" sz="1600" spc="-100" baseline="0" dirty="0">
                        <a:solidFill>
                          <a:srgbClr val="6D6E71"/>
                        </a:solidFill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  <a:p>
                      <a:pPr algn="ctr" latinLnBrk="1"/>
                      <a:r>
                        <a:rPr lang="ko-KR" altLang="en-US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최은수</a:t>
                      </a:r>
                      <a:endParaRPr lang="en-US" altLang="ko-KR" sz="1600" spc="-100" baseline="0" dirty="0">
                        <a:solidFill>
                          <a:srgbClr val="6D6E71"/>
                        </a:solidFill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  <a:p>
                      <a:pPr algn="ctr" latinLnBrk="1"/>
                      <a:r>
                        <a:rPr lang="ko-KR" altLang="en-US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하유진</a:t>
                      </a:r>
                      <a:endParaRPr lang="en-US" altLang="ko-KR" sz="1600" spc="-100" baseline="0" dirty="0">
                        <a:solidFill>
                          <a:srgbClr val="6D6E71"/>
                        </a:solidFill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  <a:p>
                      <a:pPr algn="ctr" latinLnBrk="1"/>
                      <a:r>
                        <a:rPr lang="ko-KR" altLang="en-US" sz="1600" spc="-100" baseline="0" dirty="0" err="1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허태균</a:t>
                      </a:r>
                      <a:endParaRPr lang="ko-KR" altLang="en-US" sz="1600" spc="-100" baseline="0" dirty="0">
                        <a:solidFill>
                          <a:srgbClr val="6D6E71"/>
                        </a:solidFill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2</a:t>
                      </a:r>
                    </a:p>
                    <a:p>
                      <a:pPr algn="ctr" latinLnBrk="1"/>
                      <a:r>
                        <a:rPr lang="en-US" altLang="ko-KR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2</a:t>
                      </a:r>
                    </a:p>
                    <a:p>
                      <a:pPr algn="ctr" latinLnBrk="1"/>
                      <a:r>
                        <a:rPr lang="en-US" altLang="ko-KR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2</a:t>
                      </a:r>
                    </a:p>
                    <a:p>
                      <a:pPr algn="ctr" latinLnBrk="1"/>
                      <a:r>
                        <a:rPr lang="en-US" altLang="ko-KR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2</a:t>
                      </a:r>
                    </a:p>
                    <a:p>
                      <a:pPr algn="ctr" latinLnBrk="1"/>
                      <a:r>
                        <a:rPr lang="en-US" altLang="ko-KR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2</a:t>
                      </a:r>
                      <a:endParaRPr lang="ko-KR" altLang="en-US" sz="1600" spc="-100" baseline="0" dirty="0">
                        <a:solidFill>
                          <a:srgbClr val="6D6E71"/>
                        </a:solidFill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3652456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Tech Insight</a:t>
                      </a:r>
                      <a:r>
                        <a:rPr lang="ko-KR" altLang="en-US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 </a:t>
                      </a:r>
                      <a:r>
                        <a:rPr lang="en-US" altLang="ko-KR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(TI)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추후 확정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시스템과 사용자 경험</a:t>
                      </a:r>
                      <a:endParaRPr lang="en-US" altLang="ko-KR" sz="1600" spc="-100" baseline="0" dirty="0">
                        <a:solidFill>
                          <a:srgbClr val="6D6E71"/>
                        </a:solidFill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  <a:p>
                      <a:pPr algn="ctr" latinLnBrk="1"/>
                      <a:r>
                        <a:rPr lang="ko-KR" altLang="en-US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정신건강 평가기술</a:t>
                      </a:r>
                      <a:endParaRPr lang="en-US" altLang="ko-KR" sz="1600" spc="-100" baseline="0" dirty="0">
                        <a:solidFill>
                          <a:srgbClr val="6D6E71"/>
                        </a:solidFill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  <a:p>
                      <a:pPr algn="ctr" latinLnBrk="1"/>
                      <a:r>
                        <a:rPr lang="ko-KR" altLang="en-US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감각 디자인</a:t>
                      </a:r>
                      <a:endParaRPr lang="en-US" altLang="ko-KR" sz="1600" spc="-100" baseline="0" dirty="0">
                        <a:solidFill>
                          <a:srgbClr val="6D6E71"/>
                        </a:solidFill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  <a:p>
                      <a:pPr algn="ctr" latinLnBrk="1"/>
                      <a:r>
                        <a:rPr lang="en-US" altLang="ko-KR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ICT </a:t>
                      </a:r>
                      <a:r>
                        <a:rPr lang="ko-KR" altLang="en-US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기반의 인지기능 평가</a:t>
                      </a:r>
                      <a:endParaRPr lang="en-US" altLang="ko-KR" sz="1600" spc="-100" baseline="0" dirty="0">
                        <a:solidFill>
                          <a:srgbClr val="6D6E71"/>
                        </a:solidFill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  <a:p>
                      <a:pPr algn="ctr" latinLnBrk="1"/>
                      <a:r>
                        <a:rPr lang="ko-KR" altLang="en-US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심리학을 위한 컴퓨터 프로그래밍</a:t>
                      </a:r>
                      <a:endParaRPr lang="en-US" altLang="ko-KR" sz="1600" spc="-100" baseline="0" dirty="0">
                        <a:solidFill>
                          <a:srgbClr val="6D6E71"/>
                        </a:solidFill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  <a:p>
                      <a:pPr algn="ctr" latinLnBrk="1"/>
                      <a:r>
                        <a:rPr lang="ko-KR" altLang="en-US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인공지능의 심리학적 활용</a:t>
                      </a:r>
                      <a:endParaRPr lang="en-US" altLang="ko-KR" sz="1600" spc="-100" baseline="0" dirty="0">
                        <a:solidFill>
                          <a:srgbClr val="6D6E71"/>
                        </a:solidFill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  <a:p>
                      <a:pPr algn="ctr" latinLnBrk="1"/>
                      <a:r>
                        <a:rPr lang="ko-KR" altLang="en-US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뇌과학과 미래산업</a:t>
                      </a:r>
                      <a:endParaRPr lang="en-US" altLang="ko-KR" sz="1600" spc="-100" baseline="0" dirty="0">
                        <a:solidFill>
                          <a:srgbClr val="6D6E71"/>
                        </a:solidFill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  <a:p>
                      <a:pPr algn="ctr" latinLnBrk="1"/>
                      <a:r>
                        <a:rPr lang="ko-KR" altLang="en-US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디지털 </a:t>
                      </a:r>
                      <a:r>
                        <a:rPr lang="en-US" altLang="ko-KR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phenotyping</a:t>
                      </a:r>
                      <a:r>
                        <a:rPr lang="ko-KR" altLang="en-US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의 임상적 적용</a:t>
                      </a:r>
                      <a:endParaRPr lang="en-US" altLang="ko-KR" sz="1600" spc="-100" baseline="0" dirty="0">
                        <a:solidFill>
                          <a:srgbClr val="6D6E71"/>
                        </a:solidFill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  <a:p>
                      <a:pPr algn="ctr" latinLnBrk="1"/>
                      <a:r>
                        <a:rPr lang="ko-KR" altLang="en-US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약물과 인간사회의 지속가능성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spc="-100" baseline="0" dirty="0" err="1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조양석</a:t>
                      </a:r>
                      <a:endParaRPr lang="en-US" altLang="ko-KR" sz="1600" spc="-100" baseline="0" dirty="0">
                        <a:solidFill>
                          <a:srgbClr val="6D6E71"/>
                        </a:solidFill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  <a:p>
                      <a:pPr algn="ctr" latinLnBrk="1"/>
                      <a:r>
                        <a:rPr lang="ko-KR" altLang="en-US" sz="1600" spc="-100" baseline="0" dirty="0" err="1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최기홍</a:t>
                      </a:r>
                      <a:endParaRPr lang="en-US" altLang="ko-KR" sz="1600" spc="-100" baseline="0" dirty="0">
                        <a:solidFill>
                          <a:srgbClr val="6D6E71"/>
                        </a:solidFill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  <a:p>
                      <a:pPr algn="ctr" latinLnBrk="1"/>
                      <a:r>
                        <a:rPr lang="ko-KR" altLang="en-US" sz="1600" spc="-100" baseline="0" dirty="0" err="1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김채연</a:t>
                      </a:r>
                      <a:endParaRPr lang="en-US" altLang="ko-KR" sz="1600" spc="-100" baseline="0" dirty="0">
                        <a:solidFill>
                          <a:srgbClr val="6D6E71"/>
                        </a:solidFill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  <a:p>
                      <a:pPr algn="ctr" latinLnBrk="1"/>
                      <a:r>
                        <a:rPr lang="ko-KR" altLang="en-US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남기춘</a:t>
                      </a:r>
                      <a:endParaRPr lang="en-US" altLang="ko-KR" sz="1600" spc="-100" baseline="0" dirty="0">
                        <a:solidFill>
                          <a:srgbClr val="6D6E71"/>
                        </a:solidFill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  <a:p>
                      <a:pPr algn="ctr" latinLnBrk="1"/>
                      <a:r>
                        <a:rPr lang="ko-KR" altLang="en-US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남기춘</a:t>
                      </a:r>
                      <a:endParaRPr lang="en-US" altLang="ko-KR" sz="1600" spc="-100" baseline="0" dirty="0">
                        <a:solidFill>
                          <a:srgbClr val="6D6E71"/>
                        </a:solidFill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  <a:p>
                      <a:pPr algn="ctr" latinLnBrk="1"/>
                      <a:r>
                        <a:rPr lang="ko-KR" altLang="en-US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최준식</a:t>
                      </a:r>
                      <a:endParaRPr lang="en-US" altLang="ko-KR" sz="1600" spc="-100" baseline="0" dirty="0">
                        <a:solidFill>
                          <a:srgbClr val="6D6E71"/>
                        </a:solidFill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  <a:p>
                      <a:pPr algn="ctr" latinLnBrk="1"/>
                      <a:r>
                        <a:rPr lang="ko-KR" altLang="en-US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최준식</a:t>
                      </a:r>
                      <a:endParaRPr lang="en-US" altLang="ko-KR" sz="1600" spc="-100" baseline="0" dirty="0">
                        <a:solidFill>
                          <a:srgbClr val="6D6E71"/>
                        </a:solidFill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  <a:p>
                      <a:pPr algn="ctr" latinLnBrk="1"/>
                      <a:r>
                        <a:rPr lang="ko-KR" altLang="en-US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김소현</a:t>
                      </a:r>
                      <a:endParaRPr lang="en-US" altLang="ko-KR" sz="1600" spc="-100" baseline="0" dirty="0">
                        <a:solidFill>
                          <a:srgbClr val="6D6E71"/>
                        </a:solidFill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  <a:p>
                      <a:pPr algn="ctr" latinLnBrk="1"/>
                      <a:r>
                        <a:rPr lang="ko-KR" altLang="en-US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조용상</a:t>
                      </a:r>
                      <a:endParaRPr lang="en-US" altLang="ko-KR" sz="1600" spc="-100" baseline="0" dirty="0">
                        <a:solidFill>
                          <a:srgbClr val="6D6E71"/>
                        </a:solidFill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2</a:t>
                      </a:r>
                    </a:p>
                    <a:p>
                      <a:pPr algn="ctr" latinLnBrk="1"/>
                      <a:r>
                        <a:rPr lang="en-US" altLang="ko-KR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2</a:t>
                      </a:r>
                    </a:p>
                    <a:p>
                      <a:pPr algn="ctr" latinLnBrk="1"/>
                      <a:r>
                        <a:rPr lang="en-US" altLang="ko-KR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2</a:t>
                      </a:r>
                    </a:p>
                    <a:p>
                      <a:pPr algn="ctr" latinLnBrk="1"/>
                      <a:r>
                        <a:rPr lang="en-US" altLang="ko-KR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2</a:t>
                      </a:r>
                    </a:p>
                    <a:p>
                      <a:pPr algn="ctr" latinLnBrk="1"/>
                      <a:r>
                        <a:rPr lang="en-US" altLang="ko-KR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2</a:t>
                      </a:r>
                    </a:p>
                    <a:p>
                      <a:pPr algn="ctr" latinLnBrk="1"/>
                      <a:r>
                        <a:rPr lang="en-US" altLang="ko-KR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2</a:t>
                      </a:r>
                    </a:p>
                    <a:p>
                      <a:pPr algn="ctr" latinLnBrk="1"/>
                      <a:r>
                        <a:rPr lang="en-US" altLang="ko-KR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2</a:t>
                      </a:r>
                    </a:p>
                    <a:p>
                      <a:pPr algn="ctr" latinLnBrk="1"/>
                      <a:r>
                        <a:rPr lang="en-US" altLang="ko-KR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2</a:t>
                      </a:r>
                    </a:p>
                    <a:p>
                      <a:pPr algn="ctr" latinLnBrk="1"/>
                      <a:r>
                        <a:rPr lang="en-US" altLang="ko-KR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2</a:t>
                      </a:r>
                      <a:endParaRPr lang="ko-KR" altLang="en-US" sz="1600" spc="-100" baseline="0" dirty="0">
                        <a:solidFill>
                          <a:srgbClr val="6D6E71"/>
                        </a:solidFill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18371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02800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19D1AE3-AE45-D2EC-F90D-AA07F95AF85D}"/>
              </a:ext>
            </a:extLst>
          </p:cNvPr>
          <p:cNvSpPr/>
          <p:nvPr/>
        </p:nvSpPr>
        <p:spPr>
          <a:xfrm>
            <a:off x="360000" y="360000"/>
            <a:ext cx="11472000" cy="613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AB770425-18A6-46AE-AFEE-4BFBC8D97C73}"/>
              </a:ext>
            </a:extLst>
          </p:cNvPr>
          <p:cNvGrpSpPr/>
          <p:nvPr/>
        </p:nvGrpSpPr>
        <p:grpSpPr>
          <a:xfrm>
            <a:off x="776123" y="737539"/>
            <a:ext cx="3440435" cy="477054"/>
            <a:chOff x="1258723" y="1728139"/>
            <a:chExt cx="3440435" cy="47705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1FB9067-77EE-5EBA-C115-2C53F12FE913}"/>
                </a:ext>
              </a:extLst>
            </p:cNvPr>
            <p:cNvSpPr txBox="1"/>
            <p:nvPr/>
          </p:nvSpPr>
          <p:spPr>
            <a:xfrm>
              <a:off x="1671816" y="1728139"/>
              <a:ext cx="3027342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500" spc="-100" dirty="0">
                  <a:solidFill>
                    <a:srgbClr val="6D6E7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커리큘럼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161E6F9-B335-6447-2888-51D73CFF8198}"/>
                </a:ext>
              </a:extLst>
            </p:cNvPr>
            <p:cNvSpPr txBox="1"/>
            <p:nvPr/>
          </p:nvSpPr>
          <p:spPr>
            <a:xfrm>
              <a:off x="1258723" y="1728139"/>
              <a:ext cx="531977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500" spc="-50" dirty="0">
                  <a:solidFill>
                    <a:srgbClr val="97B1BA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07</a:t>
              </a:r>
              <a:endParaRPr lang="ko-KR" altLang="en-US" sz="2500" spc="-50" dirty="0">
                <a:solidFill>
                  <a:srgbClr val="97B1BA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graphicFrame>
        <p:nvGraphicFramePr>
          <p:cNvPr id="10" name="표 12">
            <a:extLst>
              <a:ext uri="{FF2B5EF4-FFF2-40B4-BE49-F238E27FC236}">
                <a16:creationId xmlns:a16="http://schemas.microsoft.com/office/drawing/2014/main" id="{54F12AE8-F255-B6BE-304A-2026DBC999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7316139"/>
              </p:ext>
            </p:extLst>
          </p:nvPr>
        </p:nvGraphicFramePr>
        <p:xfrm>
          <a:off x="1586345" y="2407385"/>
          <a:ext cx="9415484" cy="29261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6112">
                  <a:extLst>
                    <a:ext uri="{9D8B030D-6E8A-4147-A177-3AD203B41FA5}">
                      <a16:colId xmlns:a16="http://schemas.microsoft.com/office/drawing/2014/main" val="1445881047"/>
                    </a:ext>
                  </a:extLst>
                </a:gridCol>
                <a:gridCol w="1001486">
                  <a:extLst>
                    <a:ext uri="{9D8B030D-6E8A-4147-A177-3AD203B41FA5}">
                      <a16:colId xmlns:a16="http://schemas.microsoft.com/office/drawing/2014/main" val="1408563951"/>
                    </a:ext>
                  </a:extLst>
                </a:gridCol>
                <a:gridCol w="2481943">
                  <a:extLst>
                    <a:ext uri="{9D8B030D-6E8A-4147-A177-3AD203B41FA5}">
                      <a16:colId xmlns:a16="http://schemas.microsoft.com/office/drawing/2014/main" val="4090898834"/>
                    </a:ext>
                  </a:extLst>
                </a:gridCol>
                <a:gridCol w="1204686">
                  <a:extLst>
                    <a:ext uri="{9D8B030D-6E8A-4147-A177-3AD203B41FA5}">
                      <a16:colId xmlns:a16="http://schemas.microsoft.com/office/drawing/2014/main" val="759731787"/>
                    </a:ext>
                  </a:extLst>
                </a:gridCol>
                <a:gridCol w="1204686">
                  <a:extLst>
                    <a:ext uri="{9D8B030D-6E8A-4147-A177-3AD203B41FA5}">
                      <a16:colId xmlns:a16="http://schemas.microsoft.com/office/drawing/2014/main" val="2883692480"/>
                    </a:ext>
                  </a:extLst>
                </a:gridCol>
                <a:gridCol w="1596571">
                  <a:extLst>
                    <a:ext uri="{9D8B030D-6E8A-4147-A177-3AD203B41FA5}">
                      <a16:colId xmlns:a16="http://schemas.microsoft.com/office/drawing/2014/main" val="699905232"/>
                    </a:ext>
                  </a:extLst>
                </a:gridCol>
              </a:tblGrid>
              <a:tr h="48634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spc="-100" baseline="0" dirty="0">
                          <a:solidFill>
                            <a:srgbClr val="6D6E71"/>
                          </a:solidFill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이수 구분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1BA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spc="-100" baseline="0" dirty="0">
                          <a:solidFill>
                            <a:srgbClr val="6D6E71"/>
                          </a:solidFill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학수 번호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1BA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spc="-100" baseline="0" dirty="0">
                          <a:solidFill>
                            <a:srgbClr val="6D6E71"/>
                          </a:solidFill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교과목명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1BA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spc="-100" baseline="0" dirty="0">
                          <a:solidFill>
                            <a:srgbClr val="6D6E71"/>
                          </a:solidFill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교수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1BA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spc="-100" baseline="0" dirty="0">
                          <a:solidFill>
                            <a:srgbClr val="6D6E71"/>
                          </a:solidFill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학점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1BA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spc="-100" baseline="0" dirty="0">
                          <a:solidFill>
                            <a:srgbClr val="6D6E71"/>
                          </a:solidFill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강의 요일</a:t>
                      </a:r>
                      <a:r>
                        <a:rPr lang="en-US" altLang="ko-KR" sz="1600" b="0" spc="-100" baseline="0" dirty="0">
                          <a:solidFill>
                            <a:srgbClr val="6D6E71"/>
                          </a:solidFill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/</a:t>
                      </a:r>
                      <a:r>
                        <a:rPr lang="ko-KR" altLang="en-US" sz="1600" b="0" spc="-100" baseline="0" dirty="0">
                          <a:solidFill>
                            <a:srgbClr val="6D6E71"/>
                          </a:solidFill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교시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1BA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257793"/>
                  </a:ext>
                </a:extLst>
              </a:tr>
              <a:tr h="49940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공통 필수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추후 확정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심리과학 방법론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0" spc="-100" baseline="0" dirty="0">
                        <a:solidFill>
                          <a:srgbClr val="6D6E71"/>
                        </a:solidFill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2</a:t>
                      </a:r>
                      <a:endParaRPr lang="ko-KR" altLang="en-US" sz="1600" b="0" spc="-100" baseline="0" dirty="0">
                        <a:solidFill>
                          <a:srgbClr val="6D6E71"/>
                        </a:solidFill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추후 확정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1082972"/>
                  </a:ext>
                </a:extLst>
              </a:tr>
              <a:tr h="5004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SI l TI</a:t>
                      </a:r>
                      <a:endParaRPr lang="ko-KR" altLang="en-US" sz="1600" b="0" spc="-100" baseline="0" dirty="0">
                        <a:solidFill>
                          <a:srgbClr val="6D6E71"/>
                        </a:solidFill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추후 확정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선택의 심리학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spc="-100" baseline="0" dirty="0" err="1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김학진</a:t>
                      </a:r>
                      <a:endParaRPr lang="ko-KR" altLang="en-US" sz="1600" b="0" spc="-100" baseline="0" dirty="0">
                        <a:solidFill>
                          <a:srgbClr val="6D6E71"/>
                        </a:solidFill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2</a:t>
                      </a:r>
                      <a:endParaRPr lang="ko-KR" altLang="en-US" sz="1600" b="0" spc="-100" baseline="0" dirty="0">
                        <a:solidFill>
                          <a:srgbClr val="6D6E71"/>
                        </a:solidFill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추후 확정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459399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Social Insight (SI)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추후 확정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브랜딩</a:t>
                      </a:r>
                      <a:endParaRPr lang="en-US" altLang="ko-KR" sz="1600" b="0" spc="-100" baseline="0" dirty="0">
                        <a:solidFill>
                          <a:srgbClr val="6D6E71"/>
                        </a:solidFill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  <a:p>
                      <a:pPr algn="ctr" latinLnBrk="1"/>
                      <a:r>
                        <a:rPr lang="ko-KR" altLang="en-US" sz="1600" b="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행복의 심리학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spc="-100" baseline="0" dirty="0" err="1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성용준</a:t>
                      </a:r>
                      <a:endParaRPr lang="en-US" altLang="ko-KR" sz="1600" b="0" spc="-100" baseline="0" dirty="0">
                        <a:solidFill>
                          <a:srgbClr val="6D6E71"/>
                        </a:solidFill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  <a:p>
                      <a:pPr algn="ctr" latinLnBrk="1"/>
                      <a:r>
                        <a:rPr lang="ko-KR" altLang="en-US" sz="1600" b="0" spc="-100" baseline="0" dirty="0" err="1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고영건</a:t>
                      </a:r>
                      <a:endParaRPr lang="ko-KR" altLang="en-US" sz="1600" b="0" spc="-100" baseline="0" dirty="0">
                        <a:solidFill>
                          <a:srgbClr val="6D6E71"/>
                        </a:solidFill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2</a:t>
                      </a:r>
                    </a:p>
                    <a:p>
                      <a:pPr algn="ctr" latinLnBrk="1"/>
                      <a:r>
                        <a:rPr lang="en-US" altLang="ko-KR" sz="1600" b="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2</a:t>
                      </a:r>
                      <a:endParaRPr lang="ko-KR" altLang="en-US" sz="1600" b="0" spc="-100" baseline="0" dirty="0">
                        <a:solidFill>
                          <a:srgbClr val="6D6E71"/>
                        </a:solidFill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추후 확정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052617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Tech Insight (TI)</a:t>
                      </a:r>
                      <a:endParaRPr lang="ko-KR" altLang="en-US" sz="1600" b="0" spc="-100" baseline="0" dirty="0">
                        <a:solidFill>
                          <a:srgbClr val="6D6E71"/>
                        </a:solidFill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추후 확정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ICT </a:t>
                      </a:r>
                      <a:r>
                        <a:rPr lang="ko-KR" altLang="en-US" sz="1600" b="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기반의 인지기능 평가</a:t>
                      </a:r>
                      <a:endParaRPr lang="en-US" altLang="ko-KR" sz="1600" b="0" spc="-100" baseline="0" dirty="0">
                        <a:solidFill>
                          <a:srgbClr val="6D6E71"/>
                        </a:solidFill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  <a:p>
                      <a:pPr algn="ctr" latinLnBrk="1"/>
                      <a:r>
                        <a:rPr lang="ko-KR" altLang="en-US" sz="1600" b="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뇌과학과 미래산업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남기춘</a:t>
                      </a:r>
                      <a:endParaRPr lang="en-US" altLang="ko-KR" sz="1600" b="0" spc="-100" baseline="0" dirty="0">
                        <a:solidFill>
                          <a:srgbClr val="6D6E71"/>
                        </a:solidFill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  <a:p>
                      <a:pPr algn="ctr" latinLnBrk="1"/>
                      <a:r>
                        <a:rPr lang="ko-KR" altLang="en-US" sz="1600" b="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최준식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2</a:t>
                      </a:r>
                    </a:p>
                    <a:p>
                      <a:pPr algn="ctr" latinLnBrk="1"/>
                      <a:r>
                        <a:rPr lang="en-US" altLang="ko-KR" sz="1600" b="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2</a:t>
                      </a:r>
                      <a:endParaRPr lang="ko-KR" altLang="en-US" sz="1600" b="0" spc="-100" baseline="0" dirty="0">
                        <a:solidFill>
                          <a:srgbClr val="6D6E71"/>
                        </a:solidFill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추후 확정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1321830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39FDB46-072D-61D9-7387-96C78DD14DB2}"/>
              </a:ext>
            </a:extLst>
          </p:cNvPr>
          <p:cNvSpPr txBox="1"/>
          <p:nvPr/>
        </p:nvSpPr>
        <p:spPr>
          <a:xfrm>
            <a:off x="1152334" y="1880323"/>
            <a:ext cx="3682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97B1BA"/>
              </a:buClr>
              <a:buFont typeface="맑은 고딕" panose="020B0503020000020004" pitchFamily="50" charset="-127"/>
              <a:buChar char="■"/>
            </a:pPr>
            <a:r>
              <a:rPr lang="en-US" altLang="ko-KR" spc="-100" dirty="0">
                <a:solidFill>
                  <a:srgbClr val="6D6E7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1</a:t>
            </a:r>
            <a:r>
              <a:rPr lang="ko-KR" altLang="en-US" spc="-100" dirty="0">
                <a:solidFill>
                  <a:srgbClr val="6D6E7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학기 개설 과목</a:t>
            </a:r>
          </a:p>
        </p:txBody>
      </p:sp>
    </p:spTree>
    <p:extLst>
      <p:ext uri="{BB962C8B-B14F-4D97-AF65-F5344CB8AC3E}">
        <p14:creationId xmlns:p14="http://schemas.microsoft.com/office/powerpoint/2010/main" val="3290805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19D1AE3-AE45-D2EC-F90D-AA07F95AF85D}"/>
              </a:ext>
            </a:extLst>
          </p:cNvPr>
          <p:cNvSpPr/>
          <p:nvPr/>
        </p:nvSpPr>
        <p:spPr>
          <a:xfrm>
            <a:off x="360000" y="360000"/>
            <a:ext cx="11472000" cy="613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D9047827-2CD1-3060-6CD8-CA4C773C48F6}"/>
              </a:ext>
            </a:extLst>
          </p:cNvPr>
          <p:cNvGrpSpPr/>
          <p:nvPr/>
        </p:nvGrpSpPr>
        <p:grpSpPr>
          <a:xfrm>
            <a:off x="776123" y="737539"/>
            <a:ext cx="2830677" cy="477054"/>
            <a:chOff x="1258723" y="1728139"/>
            <a:chExt cx="2830677" cy="47705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5529BF1-128A-9A82-8B13-310DED5F8412}"/>
                </a:ext>
              </a:extLst>
            </p:cNvPr>
            <p:cNvSpPr txBox="1"/>
            <p:nvPr/>
          </p:nvSpPr>
          <p:spPr>
            <a:xfrm>
              <a:off x="1671816" y="1728139"/>
              <a:ext cx="2417584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500" spc="-100" dirty="0">
                  <a:solidFill>
                    <a:srgbClr val="6D6E7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Introduction</a:t>
              </a:r>
              <a:endParaRPr lang="ko-KR" altLang="en-US" sz="2500" spc="-100" dirty="0">
                <a:solidFill>
                  <a:srgbClr val="6D6E7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536463A-A6F7-5664-CDF8-4FE3FA46249B}"/>
                </a:ext>
              </a:extLst>
            </p:cNvPr>
            <p:cNvSpPr txBox="1"/>
            <p:nvPr/>
          </p:nvSpPr>
          <p:spPr>
            <a:xfrm>
              <a:off x="1258723" y="1728139"/>
              <a:ext cx="531977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500" spc="-50" dirty="0">
                  <a:solidFill>
                    <a:srgbClr val="97B1BA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01</a:t>
              </a:r>
              <a:endParaRPr lang="ko-KR" altLang="en-US" sz="2500" spc="-50" dirty="0">
                <a:solidFill>
                  <a:srgbClr val="97B1BA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graphicFrame>
        <p:nvGraphicFramePr>
          <p:cNvPr id="3" name="표 4">
            <a:extLst>
              <a:ext uri="{FF2B5EF4-FFF2-40B4-BE49-F238E27FC236}">
                <a16:creationId xmlns:a16="http://schemas.microsoft.com/office/drawing/2014/main" id="{10E8046B-A839-3824-E517-05CFBEEE47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040417"/>
              </p:ext>
            </p:extLst>
          </p:nvPr>
        </p:nvGraphicFramePr>
        <p:xfrm>
          <a:off x="1263649" y="1892409"/>
          <a:ext cx="9664702" cy="4162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2300">
                  <a:extLst>
                    <a:ext uri="{9D8B030D-6E8A-4147-A177-3AD203B41FA5}">
                      <a16:colId xmlns:a16="http://schemas.microsoft.com/office/drawing/2014/main" val="3184607764"/>
                    </a:ext>
                  </a:extLst>
                </a:gridCol>
                <a:gridCol w="3886201">
                  <a:extLst>
                    <a:ext uri="{9D8B030D-6E8A-4147-A177-3AD203B41FA5}">
                      <a16:colId xmlns:a16="http://schemas.microsoft.com/office/drawing/2014/main" val="291002385"/>
                    </a:ext>
                  </a:extLst>
                </a:gridCol>
                <a:gridCol w="3886201">
                  <a:extLst>
                    <a:ext uri="{9D8B030D-6E8A-4147-A177-3AD203B41FA5}">
                      <a16:colId xmlns:a16="http://schemas.microsoft.com/office/drawing/2014/main" val="994858524"/>
                    </a:ext>
                  </a:extLst>
                </a:gridCol>
              </a:tblGrid>
              <a:tr h="55087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spc="-100" baseline="0" dirty="0">
                          <a:solidFill>
                            <a:srgbClr val="6D6E71"/>
                          </a:solidFill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구분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7B1B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spc="-100" baseline="0" dirty="0">
                          <a:solidFill>
                            <a:srgbClr val="6D6E71"/>
                          </a:solidFill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일반대학원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7B1B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spc="-100" baseline="0" dirty="0">
                          <a:solidFill>
                            <a:srgbClr val="6D6E71"/>
                          </a:solidFill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특수대학원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7B1BA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6100762"/>
                  </a:ext>
                </a:extLst>
              </a:tr>
              <a:tr h="85691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spc="-100" baseline="0" dirty="0">
                          <a:solidFill>
                            <a:srgbClr val="6D6E71"/>
                          </a:solidFill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교육 목적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학문에 대한 기초 이론과</a:t>
                      </a:r>
                      <a:endParaRPr lang="en-US" altLang="ko-KR" sz="1600" spc="-100" baseline="0" dirty="0">
                        <a:solidFill>
                          <a:srgbClr val="6D6E71"/>
                        </a:solidFill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  <a:p>
                      <a:pPr algn="ctr" latinLnBrk="1"/>
                      <a:r>
                        <a:rPr lang="ko-KR" altLang="en-US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연구 중심의 학술 연구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재교육을 중심으로 한</a:t>
                      </a:r>
                      <a:endParaRPr lang="en-US" altLang="ko-KR" sz="1600" spc="-100" baseline="0" dirty="0">
                        <a:solidFill>
                          <a:srgbClr val="6D6E71"/>
                        </a:solidFill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  <a:p>
                      <a:pPr algn="ctr" latinLnBrk="1"/>
                      <a:r>
                        <a:rPr lang="ko-KR" altLang="en-US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지속적인 교육 및 실무 강화 교육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2769865"/>
                  </a:ext>
                </a:extLst>
              </a:tr>
              <a:tr h="55087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spc="-100" baseline="0" dirty="0">
                          <a:solidFill>
                            <a:srgbClr val="6D6E71"/>
                          </a:solidFill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수업 형태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spc="-100" baseline="0" dirty="0" err="1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주간ㅣ전일제</a:t>
                      </a:r>
                      <a:r>
                        <a:rPr lang="ko-KR" altLang="en-US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 </a:t>
                      </a:r>
                      <a:r>
                        <a:rPr lang="en-US" altLang="ko-KR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(Full-time)</a:t>
                      </a:r>
                      <a:endParaRPr lang="ko-KR" altLang="en-US" sz="1600" spc="-100" baseline="0" dirty="0">
                        <a:solidFill>
                          <a:srgbClr val="6D6E71"/>
                        </a:solidFill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야간 </a:t>
                      </a:r>
                      <a:r>
                        <a:rPr lang="en-US" altLang="ko-KR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(Part-time)</a:t>
                      </a:r>
                      <a:endParaRPr lang="ko-KR" altLang="en-US" sz="1600" spc="-100" baseline="0" dirty="0">
                        <a:solidFill>
                          <a:srgbClr val="6D6E71"/>
                        </a:solidFill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8940277"/>
                  </a:ext>
                </a:extLst>
              </a:tr>
              <a:tr h="55087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spc="-100" baseline="0" dirty="0">
                          <a:solidFill>
                            <a:srgbClr val="6D6E71"/>
                          </a:solidFill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수업 연한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4</a:t>
                      </a:r>
                      <a:r>
                        <a:rPr lang="ko-KR" altLang="en-US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학기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5</a:t>
                      </a:r>
                      <a:r>
                        <a:rPr lang="ko-KR" altLang="en-US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학기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0891931"/>
                  </a:ext>
                </a:extLst>
              </a:tr>
              <a:tr h="55087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spc="-100" baseline="0" dirty="0">
                          <a:solidFill>
                            <a:srgbClr val="6D6E71"/>
                          </a:solidFill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수여 학위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학술 학위 </a:t>
                      </a:r>
                      <a:r>
                        <a:rPr lang="en-US" altLang="ko-KR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(</a:t>
                      </a:r>
                      <a:r>
                        <a:rPr lang="ko-KR" altLang="en-US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석사 </a:t>
                      </a:r>
                      <a:r>
                        <a:rPr lang="en-US" altLang="ko-KR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~ </a:t>
                      </a:r>
                      <a:r>
                        <a:rPr lang="ko-KR" altLang="en-US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박사</a:t>
                      </a:r>
                      <a:r>
                        <a:rPr lang="en-US" altLang="ko-KR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)</a:t>
                      </a:r>
                      <a:endParaRPr lang="ko-KR" altLang="en-US" sz="1600" spc="-100" baseline="0" dirty="0">
                        <a:solidFill>
                          <a:srgbClr val="6D6E71"/>
                        </a:solidFill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전문 학위 </a:t>
                      </a:r>
                      <a:r>
                        <a:rPr lang="en-US" altLang="ko-KR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(</a:t>
                      </a:r>
                      <a:r>
                        <a:rPr lang="ko-KR" altLang="en-US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석사</a:t>
                      </a:r>
                      <a:r>
                        <a:rPr lang="en-US" altLang="ko-KR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)</a:t>
                      </a:r>
                      <a:endParaRPr lang="ko-KR" altLang="en-US" sz="1600" spc="-100" baseline="0" dirty="0">
                        <a:solidFill>
                          <a:srgbClr val="6D6E71"/>
                        </a:solidFill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7110556"/>
                  </a:ext>
                </a:extLst>
              </a:tr>
              <a:tr h="55087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spc="-100" baseline="0" dirty="0">
                          <a:solidFill>
                            <a:srgbClr val="6D6E71"/>
                          </a:solidFill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수업 형태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학술 이론 및 연구 방법론 중심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실무적 이론 및 실무 적용 교육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6907561"/>
                  </a:ext>
                </a:extLst>
              </a:tr>
              <a:tr h="55087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spc="-100" baseline="0" dirty="0">
                          <a:solidFill>
                            <a:srgbClr val="6D6E71"/>
                          </a:solidFill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배출 인력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연구 및 교수 인력 양성 중점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실무 능력 강화 인력 양성 중점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591453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A538A3C-B6F6-9F8D-D61D-487087916C4F}"/>
              </a:ext>
            </a:extLst>
          </p:cNvPr>
          <p:cNvSpPr txBox="1"/>
          <p:nvPr/>
        </p:nvSpPr>
        <p:spPr>
          <a:xfrm>
            <a:off x="1152334" y="1441995"/>
            <a:ext cx="3682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97B1BA"/>
              </a:buClr>
              <a:buFont typeface="맑은 고딕" panose="020B0503020000020004" pitchFamily="50" charset="-127"/>
              <a:buChar char="■"/>
            </a:pPr>
            <a:r>
              <a:rPr lang="ko-KR" altLang="en-US" spc="-100" dirty="0">
                <a:solidFill>
                  <a:srgbClr val="6D6E7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일반대학원 </a:t>
            </a:r>
            <a:r>
              <a:rPr lang="en-US" altLang="ko-KR" spc="-100" dirty="0">
                <a:solidFill>
                  <a:srgbClr val="6D6E7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/ </a:t>
            </a:r>
            <a:r>
              <a:rPr lang="ko-KR" altLang="en-US" spc="-100" dirty="0">
                <a:solidFill>
                  <a:srgbClr val="6D6E7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특수대학원 비교</a:t>
            </a:r>
          </a:p>
        </p:txBody>
      </p:sp>
    </p:spTree>
    <p:extLst>
      <p:ext uri="{BB962C8B-B14F-4D97-AF65-F5344CB8AC3E}">
        <p14:creationId xmlns:p14="http://schemas.microsoft.com/office/powerpoint/2010/main" val="8178249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19D1AE3-AE45-D2EC-F90D-AA07F95AF85D}"/>
              </a:ext>
            </a:extLst>
          </p:cNvPr>
          <p:cNvSpPr/>
          <p:nvPr/>
        </p:nvSpPr>
        <p:spPr>
          <a:xfrm>
            <a:off x="360000" y="360000"/>
            <a:ext cx="11472000" cy="613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AB770425-18A6-46AE-AFEE-4BFBC8D97C73}"/>
              </a:ext>
            </a:extLst>
          </p:cNvPr>
          <p:cNvGrpSpPr/>
          <p:nvPr/>
        </p:nvGrpSpPr>
        <p:grpSpPr>
          <a:xfrm>
            <a:off x="776123" y="737539"/>
            <a:ext cx="3440435" cy="477054"/>
            <a:chOff x="1258723" y="1728139"/>
            <a:chExt cx="3440435" cy="47705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1FB9067-77EE-5EBA-C115-2C53F12FE913}"/>
                </a:ext>
              </a:extLst>
            </p:cNvPr>
            <p:cNvSpPr txBox="1"/>
            <p:nvPr/>
          </p:nvSpPr>
          <p:spPr>
            <a:xfrm>
              <a:off x="1671816" y="1728139"/>
              <a:ext cx="3027342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500" spc="-100" dirty="0">
                  <a:solidFill>
                    <a:srgbClr val="6D6E7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심리융합과정 수학 개요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161E6F9-B335-6447-2888-51D73CFF8198}"/>
                </a:ext>
              </a:extLst>
            </p:cNvPr>
            <p:cNvSpPr txBox="1"/>
            <p:nvPr/>
          </p:nvSpPr>
          <p:spPr>
            <a:xfrm>
              <a:off x="1258723" y="1728139"/>
              <a:ext cx="531977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500" spc="-50" dirty="0">
                  <a:solidFill>
                    <a:srgbClr val="97B1BA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08</a:t>
              </a:r>
              <a:endParaRPr lang="ko-KR" altLang="en-US" sz="2500" spc="-50" dirty="0">
                <a:solidFill>
                  <a:srgbClr val="97B1BA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graphicFrame>
        <p:nvGraphicFramePr>
          <p:cNvPr id="3" name="다이어그램 2">
            <a:extLst>
              <a:ext uri="{FF2B5EF4-FFF2-40B4-BE49-F238E27FC236}">
                <a16:creationId xmlns:a16="http://schemas.microsoft.com/office/drawing/2014/main" id="{7A529BDA-A29D-14D2-BE28-2B8C7FFB07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2276412"/>
              </p:ext>
            </p:extLst>
          </p:nvPr>
        </p:nvGraphicFramePr>
        <p:xfrm>
          <a:off x="1248658" y="1262739"/>
          <a:ext cx="9694684" cy="1479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AFF5977D-1481-A1DE-C3FE-1A829846975D}"/>
              </a:ext>
            </a:extLst>
          </p:cNvPr>
          <p:cNvSpPr txBox="1"/>
          <p:nvPr/>
        </p:nvSpPr>
        <p:spPr>
          <a:xfrm>
            <a:off x="1428418" y="1645341"/>
            <a:ext cx="1523466" cy="71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buClr>
                <a:srgbClr val="97B1BA"/>
              </a:buClr>
            </a:pPr>
            <a:r>
              <a:rPr lang="en-US" altLang="ko-KR" sz="1600" spc="-100" dirty="0">
                <a:solidFill>
                  <a:srgbClr val="6D6E7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1</a:t>
            </a:r>
            <a:r>
              <a:rPr lang="ko-KR" altLang="en-US" sz="1600" spc="-100" dirty="0">
                <a:solidFill>
                  <a:srgbClr val="6D6E7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학기</a:t>
            </a:r>
            <a:endParaRPr lang="en-US" altLang="ko-KR" sz="1600" spc="-100" dirty="0">
              <a:solidFill>
                <a:srgbClr val="6D6E7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algn="ctr">
              <a:lnSpc>
                <a:spcPct val="130000"/>
              </a:lnSpc>
              <a:buClr>
                <a:srgbClr val="97B1BA"/>
              </a:buClr>
            </a:pPr>
            <a:r>
              <a:rPr lang="en-US" altLang="ko-KR" sz="1600" spc="-100" dirty="0">
                <a:solidFill>
                  <a:srgbClr val="6D6E7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(6</a:t>
            </a:r>
            <a:r>
              <a:rPr lang="ko-KR" altLang="en-US" sz="1600" spc="-100" dirty="0">
                <a:solidFill>
                  <a:srgbClr val="6D6E7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학점</a:t>
            </a:r>
            <a:r>
              <a:rPr lang="en-US" altLang="ko-KR" sz="1600" spc="-100" dirty="0">
                <a:solidFill>
                  <a:srgbClr val="6D6E7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)</a:t>
            </a:r>
            <a:endParaRPr lang="ko-KR" altLang="en-US" sz="1200" spc="-50" dirty="0">
              <a:solidFill>
                <a:srgbClr val="6D6E7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7B6C3D7-88B0-01DB-4928-CD0213CF04DC}"/>
              </a:ext>
            </a:extLst>
          </p:cNvPr>
          <p:cNvSpPr txBox="1"/>
          <p:nvPr/>
        </p:nvSpPr>
        <p:spPr>
          <a:xfrm>
            <a:off x="3454825" y="1645341"/>
            <a:ext cx="1523466" cy="71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buClr>
                <a:srgbClr val="97B1BA"/>
              </a:buClr>
            </a:pPr>
            <a:r>
              <a:rPr lang="en-US" altLang="ko-KR" sz="1600" spc="-100" dirty="0">
                <a:solidFill>
                  <a:srgbClr val="6D6E7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2</a:t>
            </a:r>
            <a:r>
              <a:rPr lang="ko-KR" altLang="en-US" sz="1600" spc="-100" dirty="0">
                <a:solidFill>
                  <a:srgbClr val="6D6E7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학기</a:t>
            </a:r>
            <a:endParaRPr lang="en-US" altLang="ko-KR" sz="1600" spc="-100" dirty="0">
              <a:solidFill>
                <a:srgbClr val="6D6E7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algn="ctr">
              <a:lnSpc>
                <a:spcPct val="130000"/>
              </a:lnSpc>
              <a:buClr>
                <a:srgbClr val="97B1BA"/>
              </a:buClr>
            </a:pPr>
            <a:r>
              <a:rPr lang="en-US" altLang="ko-KR" sz="1600" spc="-100" dirty="0">
                <a:solidFill>
                  <a:srgbClr val="6D6E7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(6</a:t>
            </a:r>
            <a:r>
              <a:rPr lang="ko-KR" altLang="en-US" sz="1600" spc="-100" dirty="0">
                <a:solidFill>
                  <a:srgbClr val="6D6E7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학점</a:t>
            </a:r>
            <a:r>
              <a:rPr lang="en-US" altLang="ko-KR" sz="1600" spc="-100" dirty="0">
                <a:solidFill>
                  <a:srgbClr val="6D6E7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)</a:t>
            </a:r>
            <a:endParaRPr lang="ko-KR" altLang="en-US" sz="1200" spc="-50" dirty="0">
              <a:solidFill>
                <a:srgbClr val="6D6E7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66DBE2A-1C37-1E42-154E-8A5E379EC0AE}"/>
              </a:ext>
            </a:extLst>
          </p:cNvPr>
          <p:cNvSpPr txBox="1"/>
          <p:nvPr/>
        </p:nvSpPr>
        <p:spPr>
          <a:xfrm>
            <a:off x="5334267" y="1645341"/>
            <a:ext cx="1523466" cy="71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buClr>
                <a:srgbClr val="97B1BA"/>
              </a:buClr>
            </a:pPr>
            <a:r>
              <a:rPr lang="en-US" altLang="ko-KR" sz="1600" spc="-100" dirty="0">
                <a:solidFill>
                  <a:srgbClr val="6D6E7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3</a:t>
            </a:r>
            <a:r>
              <a:rPr lang="ko-KR" altLang="en-US" sz="1600" spc="-100" dirty="0">
                <a:solidFill>
                  <a:srgbClr val="6D6E7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학기</a:t>
            </a:r>
            <a:endParaRPr lang="en-US" altLang="ko-KR" sz="1600" spc="-100" dirty="0">
              <a:solidFill>
                <a:srgbClr val="6D6E7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algn="ctr">
              <a:lnSpc>
                <a:spcPct val="130000"/>
              </a:lnSpc>
              <a:buClr>
                <a:srgbClr val="97B1BA"/>
              </a:buClr>
            </a:pPr>
            <a:r>
              <a:rPr lang="en-US" altLang="ko-KR" sz="1600" spc="-100" dirty="0">
                <a:solidFill>
                  <a:srgbClr val="6D6E7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(6</a:t>
            </a:r>
            <a:r>
              <a:rPr lang="ko-KR" altLang="en-US" sz="1600" spc="-100" dirty="0">
                <a:solidFill>
                  <a:srgbClr val="6D6E7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학점</a:t>
            </a:r>
            <a:r>
              <a:rPr lang="en-US" altLang="ko-KR" sz="1600" spc="-100" dirty="0">
                <a:solidFill>
                  <a:srgbClr val="6D6E7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)</a:t>
            </a:r>
            <a:endParaRPr lang="ko-KR" altLang="en-US" sz="1200" spc="-50" dirty="0">
              <a:solidFill>
                <a:srgbClr val="6D6E7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045135D-F5AD-F031-1C20-3E0C93C5F2A0}"/>
              </a:ext>
            </a:extLst>
          </p:cNvPr>
          <p:cNvSpPr txBox="1"/>
          <p:nvPr/>
        </p:nvSpPr>
        <p:spPr>
          <a:xfrm>
            <a:off x="7213709" y="1645341"/>
            <a:ext cx="1523466" cy="71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buClr>
                <a:srgbClr val="97B1BA"/>
              </a:buClr>
            </a:pPr>
            <a:r>
              <a:rPr lang="en-US" altLang="ko-KR" sz="1600" spc="-100" dirty="0">
                <a:solidFill>
                  <a:srgbClr val="6D6E7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4</a:t>
            </a:r>
            <a:r>
              <a:rPr lang="ko-KR" altLang="en-US" sz="1600" spc="-100" dirty="0">
                <a:solidFill>
                  <a:srgbClr val="6D6E7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학기</a:t>
            </a:r>
            <a:endParaRPr lang="en-US" altLang="ko-KR" sz="1600" spc="-100" dirty="0">
              <a:solidFill>
                <a:srgbClr val="6D6E7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algn="ctr">
              <a:lnSpc>
                <a:spcPct val="130000"/>
              </a:lnSpc>
              <a:buClr>
                <a:srgbClr val="97B1BA"/>
              </a:buClr>
            </a:pPr>
            <a:r>
              <a:rPr lang="en-US" altLang="ko-KR" sz="1600" spc="-100" dirty="0">
                <a:solidFill>
                  <a:srgbClr val="6D6E7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(6</a:t>
            </a:r>
            <a:r>
              <a:rPr lang="ko-KR" altLang="en-US" sz="1600" spc="-100" dirty="0">
                <a:solidFill>
                  <a:srgbClr val="6D6E7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학점</a:t>
            </a:r>
            <a:r>
              <a:rPr lang="en-US" altLang="ko-KR" sz="1600" spc="-100" dirty="0">
                <a:solidFill>
                  <a:srgbClr val="6D6E7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)</a:t>
            </a:r>
            <a:endParaRPr lang="ko-KR" altLang="en-US" sz="1200" spc="-50" dirty="0">
              <a:solidFill>
                <a:srgbClr val="6D6E7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59DCE7A-D9BB-222D-188B-4462262CBA6B}"/>
              </a:ext>
            </a:extLst>
          </p:cNvPr>
          <p:cNvSpPr txBox="1"/>
          <p:nvPr/>
        </p:nvSpPr>
        <p:spPr>
          <a:xfrm>
            <a:off x="9078525" y="1645341"/>
            <a:ext cx="1523466" cy="71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buClr>
                <a:srgbClr val="97B1BA"/>
              </a:buClr>
            </a:pPr>
            <a:r>
              <a:rPr lang="en-US" altLang="ko-KR" sz="1600" spc="-100" dirty="0">
                <a:solidFill>
                  <a:srgbClr val="6D6E7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5</a:t>
            </a:r>
            <a:r>
              <a:rPr lang="ko-KR" altLang="en-US" sz="1600" spc="-100" dirty="0">
                <a:solidFill>
                  <a:srgbClr val="6D6E7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학기</a:t>
            </a:r>
            <a:endParaRPr lang="en-US" altLang="ko-KR" sz="1600" spc="-100" dirty="0">
              <a:solidFill>
                <a:srgbClr val="6D6E7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algn="ctr">
              <a:lnSpc>
                <a:spcPct val="130000"/>
              </a:lnSpc>
              <a:buClr>
                <a:srgbClr val="97B1BA"/>
              </a:buClr>
            </a:pPr>
            <a:r>
              <a:rPr lang="en-US" altLang="ko-KR" sz="1600" spc="-100" dirty="0">
                <a:solidFill>
                  <a:srgbClr val="6D6E7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(4~6</a:t>
            </a:r>
            <a:r>
              <a:rPr lang="ko-KR" altLang="en-US" sz="1600" spc="-100" dirty="0">
                <a:solidFill>
                  <a:srgbClr val="6D6E7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학점</a:t>
            </a:r>
            <a:r>
              <a:rPr lang="en-US" altLang="ko-KR" sz="1600" spc="-100" dirty="0">
                <a:solidFill>
                  <a:srgbClr val="6D6E7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)</a:t>
            </a:r>
            <a:endParaRPr lang="ko-KR" altLang="en-US" sz="1200" spc="-50" dirty="0">
              <a:solidFill>
                <a:srgbClr val="6D6E7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C8C05FB-70CA-277D-DFE0-EFDF2A62D69D}"/>
              </a:ext>
            </a:extLst>
          </p:cNvPr>
          <p:cNvSpPr txBox="1"/>
          <p:nvPr/>
        </p:nvSpPr>
        <p:spPr>
          <a:xfrm>
            <a:off x="9078525" y="2467140"/>
            <a:ext cx="1523466" cy="356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buClr>
                <a:srgbClr val="97B1BA"/>
              </a:buClr>
            </a:pPr>
            <a:r>
              <a:rPr lang="en-US" altLang="ko-KR" sz="1400" spc="-100" dirty="0">
                <a:solidFill>
                  <a:srgbClr val="802937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*</a:t>
            </a:r>
            <a:r>
              <a:rPr lang="ko-KR" altLang="en-US" sz="1400" spc="-100" dirty="0">
                <a:solidFill>
                  <a:srgbClr val="802937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졸업시험</a:t>
            </a:r>
            <a:endParaRPr lang="ko-KR" altLang="en-US" sz="1400" spc="-50" dirty="0">
              <a:solidFill>
                <a:srgbClr val="802937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cxnSp>
        <p:nvCxnSpPr>
          <p:cNvPr id="33" name="직선 연결선 32">
            <a:extLst>
              <a:ext uri="{FF2B5EF4-FFF2-40B4-BE49-F238E27FC236}">
                <a16:creationId xmlns:a16="http://schemas.microsoft.com/office/drawing/2014/main" id="{8951C69D-A165-FF6D-EADA-AA89B8F6DAB3}"/>
              </a:ext>
            </a:extLst>
          </p:cNvPr>
          <p:cNvCxnSpPr>
            <a:cxnSpLocks/>
          </p:cNvCxnSpPr>
          <p:nvPr/>
        </p:nvCxnSpPr>
        <p:spPr>
          <a:xfrm>
            <a:off x="2190151" y="2547331"/>
            <a:ext cx="0" cy="1026046"/>
          </a:xfrm>
          <a:prstGeom prst="line">
            <a:avLst/>
          </a:prstGeom>
          <a:ln w="19050">
            <a:solidFill>
              <a:srgbClr val="97B1B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F31D6FD2-4645-78B5-953E-837E10E08746}"/>
              </a:ext>
            </a:extLst>
          </p:cNvPr>
          <p:cNvGrpSpPr/>
          <p:nvPr/>
        </p:nvGrpSpPr>
        <p:grpSpPr>
          <a:xfrm>
            <a:off x="1266464" y="3663923"/>
            <a:ext cx="1835502" cy="680005"/>
            <a:chOff x="1260529" y="3940655"/>
            <a:chExt cx="1835502" cy="680005"/>
          </a:xfrm>
        </p:grpSpPr>
        <p:sp>
          <p:nvSpPr>
            <p:cNvPr id="35" name="사각형: 둥근 모서리 34">
              <a:extLst>
                <a:ext uri="{FF2B5EF4-FFF2-40B4-BE49-F238E27FC236}">
                  <a16:creationId xmlns:a16="http://schemas.microsoft.com/office/drawing/2014/main" id="{882F3207-C208-2644-AEC2-D0389EF0F0CC}"/>
                </a:ext>
              </a:extLst>
            </p:cNvPr>
            <p:cNvSpPr/>
            <p:nvPr/>
          </p:nvSpPr>
          <p:spPr>
            <a:xfrm>
              <a:off x="1260530" y="3940655"/>
              <a:ext cx="1835501" cy="680005"/>
            </a:xfrm>
            <a:prstGeom prst="roundRect">
              <a:avLst>
                <a:gd name="adj" fmla="val 0"/>
              </a:avLst>
            </a:prstGeom>
            <a:noFill/>
            <a:ln w="19050">
              <a:solidFill>
                <a:srgbClr val="97B1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A087215-0665-FB15-15CE-D5D002ADA2F1}"/>
                </a:ext>
              </a:extLst>
            </p:cNvPr>
            <p:cNvSpPr txBox="1"/>
            <p:nvPr/>
          </p:nvSpPr>
          <p:spPr>
            <a:xfrm>
              <a:off x="1260529" y="3962493"/>
              <a:ext cx="1835502" cy="636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  <a:buClr>
                  <a:srgbClr val="97B1BA"/>
                </a:buClr>
              </a:pPr>
              <a:r>
                <a:rPr lang="ko-KR" altLang="en-US" sz="1400" spc="-100" dirty="0">
                  <a:solidFill>
                    <a:srgbClr val="6D6E7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심리과학 방법론</a:t>
              </a:r>
              <a:endParaRPr lang="en-US" altLang="ko-KR" sz="1400" spc="-100" dirty="0">
                <a:solidFill>
                  <a:srgbClr val="6D6E7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  <a:p>
              <a:pPr algn="ctr">
                <a:lnSpc>
                  <a:spcPct val="130000"/>
                </a:lnSpc>
                <a:buClr>
                  <a:srgbClr val="97B1BA"/>
                </a:buClr>
              </a:pPr>
              <a:r>
                <a:rPr lang="ko-KR" altLang="en-US" sz="1400" spc="-100" dirty="0">
                  <a:solidFill>
                    <a:srgbClr val="6D6E71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공통</a:t>
              </a:r>
              <a:endParaRPr lang="en-US" altLang="ko-KR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endParaRPr>
            </a:p>
          </p:txBody>
        </p:sp>
      </p:grp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C84EFC00-50A7-64B3-8FAD-43AFB62E9733}"/>
              </a:ext>
            </a:extLst>
          </p:cNvPr>
          <p:cNvGrpSpPr/>
          <p:nvPr/>
        </p:nvGrpSpPr>
        <p:grpSpPr>
          <a:xfrm>
            <a:off x="1266464" y="4463863"/>
            <a:ext cx="1835502" cy="680005"/>
            <a:chOff x="1272400" y="4750209"/>
            <a:chExt cx="1835502" cy="680005"/>
          </a:xfrm>
        </p:grpSpPr>
        <p:sp>
          <p:nvSpPr>
            <p:cNvPr id="39" name="사각형: 둥근 모서리 38">
              <a:extLst>
                <a:ext uri="{FF2B5EF4-FFF2-40B4-BE49-F238E27FC236}">
                  <a16:creationId xmlns:a16="http://schemas.microsoft.com/office/drawing/2014/main" id="{44FAF26C-FE50-5FF9-BDEF-C9CBABAAFAE8}"/>
                </a:ext>
              </a:extLst>
            </p:cNvPr>
            <p:cNvSpPr/>
            <p:nvPr/>
          </p:nvSpPr>
          <p:spPr>
            <a:xfrm>
              <a:off x="1272401" y="4750209"/>
              <a:ext cx="1835501" cy="680005"/>
            </a:xfrm>
            <a:prstGeom prst="roundRect">
              <a:avLst>
                <a:gd name="adj" fmla="val 0"/>
              </a:avLst>
            </a:prstGeom>
            <a:noFill/>
            <a:ln w="19050">
              <a:solidFill>
                <a:srgbClr val="97B1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D1061FE-9119-700C-46F4-A125E9227B1F}"/>
                </a:ext>
              </a:extLst>
            </p:cNvPr>
            <p:cNvSpPr txBox="1"/>
            <p:nvPr/>
          </p:nvSpPr>
          <p:spPr>
            <a:xfrm>
              <a:off x="1272400" y="4772047"/>
              <a:ext cx="1835502" cy="636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  <a:buClr>
                  <a:srgbClr val="97B1BA"/>
                </a:buClr>
              </a:pPr>
              <a:r>
                <a:rPr lang="ko-KR" altLang="en-US" sz="1400" spc="-100" dirty="0">
                  <a:solidFill>
                    <a:srgbClr val="6D6E7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선택의 심리학</a:t>
              </a:r>
              <a:endParaRPr lang="en-US" altLang="ko-KR" sz="1400" spc="-100" dirty="0">
                <a:solidFill>
                  <a:srgbClr val="6D6E7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  <a:p>
              <a:pPr algn="ctr">
                <a:lnSpc>
                  <a:spcPct val="130000"/>
                </a:lnSpc>
                <a:buClr>
                  <a:srgbClr val="97B1BA"/>
                </a:buClr>
              </a:pPr>
              <a:r>
                <a:rPr lang="en-US" altLang="ko-KR" sz="1400" spc="-100" dirty="0">
                  <a:solidFill>
                    <a:srgbClr val="6D6E71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SI l TI</a:t>
              </a:r>
            </a:p>
          </p:txBody>
        </p:sp>
      </p:grp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E6050E82-0E53-43D5-EBC5-9350B39652E7}"/>
              </a:ext>
            </a:extLst>
          </p:cNvPr>
          <p:cNvGrpSpPr/>
          <p:nvPr/>
        </p:nvGrpSpPr>
        <p:grpSpPr>
          <a:xfrm>
            <a:off x="1266464" y="5263803"/>
            <a:ext cx="1835502" cy="680005"/>
            <a:chOff x="1272400" y="5540535"/>
            <a:chExt cx="1835502" cy="680005"/>
          </a:xfrm>
        </p:grpSpPr>
        <p:sp>
          <p:nvSpPr>
            <p:cNvPr id="41" name="사각형: 둥근 모서리 40">
              <a:extLst>
                <a:ext uri="{FF2B5EF4-FFF2-40B4-BE49-F238E27FC236}">
                  <a16:creationId xmlns:a16="http://schemas.microsoft.com/office/drawing/2014/main" id="{B3BA0F22-ED54-671E-B56C-570B4ECF7AA9}"/>
                </a:ext>
              </a:extLst>
            </p:cNvPr>
            <p:cNvSpPr/>
            <p:nvPr/>
          </p:nvSpPr>
          <p:spPr>
            <a:xfrm>
              <a:off x="1272401" y="5540535"/>
              <a:ext cx="1835501" cy="680005"/>
            </a:xfrm>
            <a:prstGeom prst="roundRect">
              <a:avLst>
                <a:gd name="adj" fmla="val 0"/>
              </a:avLst>
            </a:prstGeom>
            <a:noFill/>
            <a:ln w="19050">
              <a:solidFill>
                <a:srgbClr val="97B1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205E342-71C0-F9F9-112B-F0030C41C421}"/>
                </a:ext>
              </a:extLst>
            </p:cNvPr>
            <p:cNvSpPr txBox="1"/>
            <p:nvPr/>
          </p:nvSpPr>
          <p:spPr>
            <a:xfrm>
              <a:off x="1272400" y="5562373"/>
              <a:ext cx="1835502" cy="636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  <a:buClr>
                  <a:srgbClr val="97B1BA"/>
                </a:buClr>
              </a:pPr>
              <a:r>
                <a:rPr lang="ko-KR" altLang="en-US" sz="1400" spc="-100" dirty="0">
                  <a:solidFill>
                    <a:srgbClr val="6D6E7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브랜딩</a:t>
              </a:r>
              <a:endParaRPr lang="en-US" altLang="ko-KR" sz="1400" spc="-100" dirty="0">
                <a:solidFill>
                  <a:srgbClr val="6D6E7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  <a:p>
              <a:pPr algn="ctr">
                <a:lnSpc>
                  <a:spcPct val="130000"/>
                </a:lnSpc>
                <a:buClr>
                  <a:srgbClr val="97B1BA"/>
                </a:buClr>
              </a:pPr>
              <a:r>
                <a:rPr lang="en-US" altLang="ko-KR" sz="1400" spc="-100" dirty="0">
                  <a:solidFill>
                    <a:srgbClr val="6D6E71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SI</a:t>
              </a:r>
            </a:p>
          </p:txBody>
        </p:sp>
      </p:grpSp>
      <p:cxnSp>
        <p:nvCxnSpPr>
          <p:cNvPr id="46" name="직선 연결선 45">
            <a:extLst>
              <a:ext uri="{FF2B5EF4-FFF2-40B4-BE49-F238E27FC236}">
                <a16:creationId xmlns:a16="http://schemas.microsoft.com/office/drawing/2014/main" id="{20B47D27-0888-1B0D-99CA-06053AF57EA5}"/>
              </a:ext>
            </a:extLst>
          </p:cNvPr>
          <p:cNvCxnSpPr>
            <a:cxnSpLocks/>
          </p:cNvCxnSpPr>
          <p:nvPr/>
        </p:nvCxnSpPr>
        <p:spPr>
          <a:xfrm>
            <a:off x="4216558" y="2547331"/>
            <a:ext cx="0" cy="1026046"/>
          </a:xfrm>
          <a:prstGeom prst="line">
            <a:avLst/>
          </a:prstGeom>
          <a:ln w="19050">
            <a:solidFill>
              <a:srgbClr val="97B1B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B10DDE99-DC52-6EE3-0038-205C8804610B}"/>
              </a:ext>
            </a:extLst>
          </p:cNvPr>
          <p:cNvGrpSpPr/>
          <p:nvPr/>
        </p:nvGrpSpPr>
        <p:grpSpPr>
          <a:xfrm>
            <a:off x="3292871" y="3663923"/>
            <a:ext cx="1835502" cy="680005"/>
            <a:chOff x="1260529" y="3940655"/>
            <a:chExt cx="1835502" cy="680005"/>
          </a:xfrm>
        </p:grpSpPr>
        <p:sp>
          <p:nvSpPr>
            <p:cNvPr id="48" name="사각형: 둥근 모서리 47">
              <a:extLst>
                <a:ext uri="{FF2B5EF4-FFF2-40B4-BE49-F238E27FC236}">
                  <a16:creationId xmlns:a16="http://schemas.microsoft.com/office/drawing/2014/main" id="{2ECDF019-D783-1B1C-68FB-8914CCAEB589}"/>
                </a:ext>
              </a:extLst>
            </p:cNvPr>
            <p:cNvSpPr/>
            <p:nvPr/>
          </p:nvSpPr>
          <p:spPr>
            <a:xfrm>
              <a:off x="1260530" y="3940655"/>
              <a:ext cx="1835501" cy="680005"/>
            </a:xfrm>
            <a:prstGeom prst="roundRect">
              <a:avLst>
                <a:gd name="adj" fmla="val 0"/>
              </a:avLst>
            </a:prstGeom>
            <a:noFill/>
            <a:ln w="19050">
              <a:solidFill>
                <a:srgbClr val="97B1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626531B-E7AE-FEF3-E178-92583AC16C44}"/>
                </a:ext>
              </a:extLst>
            </p:cNvPr>
            <p:cNvSpPr txBox="1"/>
            <p:nvPr/>
          </p:nvSpPr>
          <p:spPr>
            <a:xfrm>
              <a:off x="1260529" y="3962493"/>
              <a:ext cx="1835502" cy="636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  <a:buClr>
                  <a:srgbClr val="97B1BA"/>
                </a:buClr>
              </a:pPr>
              <a:r>
                <a:rPr lang="ko-KR" altLang="en-US" sz="1400" spc="-100" dirty="0">
                  <a:solidFill>
                    <a:srgbClr val="6D6E7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심리과학 이론</a:t>
              </a:r>
              <a:endParaRPr lang="en-US" altLang="ko-KR" sz="1400" spc="-100" dirty="0">
                <a:solidFill>
                  <a:srgbClr val="6D6E7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  <a:p>
              <a:pPr algn="ctr">
                <a:lnSpc>
                  <a:spcPct val="130000"/>
                </a:lnSpc>
                <a:buClr>
                  <a:srgbClr val="97B1BA"/>
                </a:buClr>
              </a:pPr>
              <a:r>
                <a:rPr lang="ko-KR" altLang="en-US" sz="1400" spc="-100" dirty="0">
                  <a:solidFill>
                    <a:srgbClr val="6D6E71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공통</a:t>
              </a:r>
              <a:endParaRPr lang="en-US" altLang="ko-KR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endParaRPr>
            </a:p>
          </p:txBody>
        </p:sp>
      </p:grp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34525DE7-0694-7A87-12B4-695AFF1D35C4}"/>
              </a:ext>
            </a:extLst>
          </p:cNvPr>
          <p:cNvGrpSpPr/>
          <p:nvPr/>
        </p:nvGrpSpPr>
        <p:grpSpPr>
          <a:xfrm>
            <a:off x="3292871" y="4463863"/>
            <a:ext cx="1835502" cy="680005"/>
            <a:chOff x="1272400" y="4750209"/>
            <a:chExt cx="1835502" cy="680005"/>
          </a:xfrm>
        </p:grpSpPr>
        <p:sp>
          <p:nvSpPr>
            <p:cNvPr id="51" name="사각형: 둥근 모서리 50">
              <a:extLst>
                <a:ext uri="{FF2B5EF4-FFF2-40B4-BE49-F238E27FC236}">
                  <a16:creationId xmlns:a16="http://schemas.microsoft.com/office/drawing/2014/main" id="{660E83AB-9A1D-13D8-834B-1467DA980A5E}"/>
                </a:ext>
              </a:extLst>
            </p:cNvPr>
            <p:cNvSpPr/>
            <p:nvPr/>
          </p:nvSpPr>
          <p:spPr>
            <a:xfrm>
              <a:off x="1272401" y="4750209"/>
              <a:ext cx="1835501" cy="680005"/>
            </a:xfrm>
            <a:prstGeom prst="roundRect">
              <a:avLst>
                <a:gd name="adj" fmla="val 0"/>
              </a:avLst>
            </a:prstGeom>
            <a:noFill/>
            <a:ln w="19050">
              <a:solidFill>
                <a:srgbClr val="97B1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557111C7-2C06-2D8B-6170-0150D22E4E81}"/>
                </a:ext>
              </a:extLst>
            </p:cNvPr>
            <p:cNvSpPr txBox="1"/>
            <p:nvPr/>
          </p:nvSpPr>
          <p:spPr>
            <a:xfrm>
              <a:off x="1272400" y="4772047"/>
              <a:ext cx="1835502" cy="596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  <a:buClr>
                  <a:srgbClr val="97B1BA"/>
                </a:buClr>
              </a:pPr>
              <a:r>
                <a:rPr lang="ko-KR" altLang="en-US" sz="1200" spc="-100" dirty="0">
                  <a:solidFill>
                    <a:srgbClr val="6D6E7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디지털 미디어와 사용자 경험 </a:t>
              </a:r>
              <a:endParaRPr lang="en-US" altLang="ko-KR" sz="1200" spc="-100" dirty="0">
                <a:solidFill>
                  <a:srgbClr val="6D6E7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  <a:p>
              <a:pPr algn="ctr">
                <a:lnSpc>
                  <a:spcPct val="130000"/>
                </a:lnSpc>
                <a:buClr>
                  <a:srgbClr val="97B1BA"/>
                </a:buClr>
              </a:pPr>
              <a:r>
                <a:rPr lang="en-US" altLang="ko-KR" sz="1400" spc="-100" dirty="0">
                  <a:solidFill>
                    <a:srgbClr val="6D6E71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SI l TI</a:t>
              </a:r>
            </a:p>
          </p:txBody>
        </p:sp>
      </p:grpSp>
      <p:grpSp>
        <p:nvGrpSpPr>
          <p:cNvPr id="53" name="그룹 52">
            <a:extLst>
              <a:ext uri="{FF2B5EF4-FFF2-40B4-BE49-F238E27FC236}">
                <a16:creationId xmlns:a16="http://schemas.microsoft.com/office/drawing/2014/main" id="{36BBE6E6-CD5D-0B91-80F5-64A0F0E321B7}"/>
              </a:ext>
            </a:extLst>
          </p:cNvPr>
          <p:cNvGrpSpPr/>
          <p:nvPr/>
        </p:nvGrpSpPr>
        <p:grpSpPr>
          <a:xfrm>
            <a:off x="3292871" y="5263803"/>
            <a:ext cx="1835502" cy="680005"/>
            <a:chOff x="1272400" y="5540535"/>
            <a:chExt cx="1835502" cy="680005"/>
          </a:xfrm>
        </p:grpSpPr>
        <p:sp>
          <p:nvSpPr>
            <p:cNvPr id="54" name="사각형: 둥근 모서리 53">
              <a:extLst>
                <a:ext uri="{FF2B5EF4-FFF2-40B4-BE49-F238E27FC236}">
                  <a16:creationId xmlns:a16="http://schemas.microsoft.com/office/drawing/2014/main" id="{E8593A52-C404-F510-8A6E-F356AF994695}"/>
                </a:ext>
              </a:extLst>
            </p:cNvPr>
            <p:cNvSpPr/>
            <p:nvPr/>
          </p:nvSpPr>
          <p:spPr>
            <a:xfrm>
              <a:off x="1272401" y="5540535"/>
              <a:ext cx="1835501" cy="680005"/>
            </a:xfrm>
            <a:prstGeom prst="roundRect">
              <a:avLst>
                <a:gd name="adj" fmla="val 0"/>
              </a:avLst>
            </a:prstGeom>
            <a:noFill/>
            <a:ln w="19050">
              <a:solidFill>
                <a:srgbClr val="97B1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EBA9567-9DFB-CB95-E4CE-F5F5D4DC0CEF}"/>
                </a:ext>
              </a:extLst>
            </p:cNvPr>
            <p:cNvSpPr txBox="1"/>
            <p:nvPr/>
          </p:nvSpPr>
          <p:spPr>
            <a:xfrm>
              <a:off x="1272400" y="5562373"/>
              <a:ext cx="1835502" cy="636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  <a:buClr>
                  <a:srgbClr val="97B1BA"/>
                </a:buClr>
              </a:pPr>
              <a:r>
                <a:rPr lang="ko-KR" altLang="en-US" sz="1400" spc="-100" dirty="0">
                  <a:solidFill>
                    <a:srgbClr val="6D6E7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리더의 정서 소통</a:t>
              </a:r>
              <a:endParaRPr lang="en-US" altLang="ko-KR" sz="1400" spc="-100" dirty="0">
                <a:solidFill>
                  <a:srgbClr val="6D6E7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  <a:p>
              <a:pPr algn="ctr">
                <a:lnSpc>
                  <a:spcPct val="130000"/>
                </a:lnSpc>
                <a:buClr>
                  <a:srgbClr val="97B1BA"/>
                </a:buClr>
              </a:pPr>
              <a:r>
                <a:rPr lang="en-US" altLang="ko-KR" sz="1400" spc="-100" dirty="0">
                  <a:solidFill>
                    <a:srgbClr val="6D6E71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SI</a:t>
              </a: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F9B179DA-5969-6D4B-4830-D71EF3DD191D}"/>
              </a:ext>
            </a:extLst>
          </p:cNvPr>
          <p:cNvSpPr txBox="1"/>
          <p:nvPr/>
        </p:nvSpPr>
        <p:spPr>
          <a:xfrm>
            <a:off x="987770" y="3305566"/>
            <a:ext cx="1328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97B1BA"/>
              </a:buClr>
            </a:pPr>
            <a:r>
              <a:rPr lang="en-US" altLang="ko-KR" sz="1600" spc="-100" dirty="0">
                <a:solidFill>
                  <a:srgbClr val="6D6E7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* </a:t>
            </a:r>
            <a:r>
              <a:rPr lang="ko-KR" altLang="en-US" sz="1600" spc="-100" dirty="0">
                <a:solidFill>
                  <a:srgbClr val="6D6E7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수강 </a:t>
            </a:r>
            <a:r>
              <a:rPr lang="en-US" altLang="ko-KR" sz="1600" spc="-100" dirty="0">
                <a:solidFill>
                  <a:srgbClr val="6D6E7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(</a:t>
            </a:r>
            <a:r>
              <a:rPr lang="ko-KR" altLang="en-US" sz="1600" spc="-100" dirty="0">
                <a:solidFill>
                  <a:srgbClr val="6D6E7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예시</a:t>
            </a:r>
            <a:r>
              <a:rPr lang="en-US" altLang="ko-KR" sz="1600" spc="-100" dirty="0">
                <a:solidFill>
                  <a:srgbClr val="6D6E7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)</a:t>
            </a:r>
            <a:endParaRPr lang="ko-KR" altLang="en-US" sz="1600" spc="-100" dirty="0">
              <a:solidFill>
                <a:srgbClr val="6D6E7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cxnSp>
        <p:nvCxnSpPr>
          <p:cNvPr id="57" name="직선 연결선 56">
            <a:extLst>
              <a:ext uri="{FF2B5EF4-FFF2-40B4-BE49-F238E27FC236}">
                <a16:creationId xmlns:a16="http://schemas.microsoft.com/office/drawing/2014/main" id="{2B1DE7C2-FF2B-0EA6-9D2A-10505979B719}"/>
              </a:ext>
            </a:extLst>
          </p:cNvPr>
          <p:cNvCxnSpPr>
            <a:cxnSpLocks/>
          </p:cNvCxnSpPr>
          <p:nvPr/>
        </p:nvCxnSpPr>
        <p:spPr>
          <a:xfrm>
            <a:off x="6096000" y="3305175"/>
            <a:ext cx="0" cy="2642584"/>
          </a:xfrm>
          <a:prstGeom prst="line">
            <a:avLst/>
          </a:prstGeom>
          <a:ln w="28575">
            <a:solidFill>
              <a:srgbClr val="97B1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그룹 63">
            <a:extLst>
              <a:ext uri="{FF2B5EF4-FFF2-40B4-BE49-F238E27FC236}">
                <a16:creationId xmlns:a16="http://schemas.microsoft.com/office/drawing/2014/main" id="{875613A2-E86B-FDCA-E8E5-CEC8D9A4850F}"/>
              </a:ext>
            </a:extLst>
          </p:cNvPr>
          <p:cNvGrpSpPr/>
          <p:nvPr/>
        </p:nvGrpSpPr>
        <p:grpSpPr>
          <a:xfrm>
            <a:off x="6588553" y="3795288"/>
            <a:ext cx="4203272" cy="1662359"/>
            <a:chOff x="6588553" y="3316199"/>
            <a:chExt cx="4203272" cy="1662359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42C4DB27-DD1A-791A-5117-71F243C92314}"/>
                </a:ext>
              </a:extLst>
            </p:cNvPr>
            <p:cNvSpPr txBox="1"/>
            <p:nvPr/>
          </p:nvSpPr>
          <p:spPr>
            <a:xfrm>
              <a:off x="6588553" y="3316199"/>
              <a:ext cx="36820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rgbClr val="97B1BA"/>
                </a:buClr>
                <a:buFont typeface="맑은 고딕" panose="020B0503020000020004" pitchFamily="50" charset="-127"/>
                <a:buChar char="■"/>
              </a:pPr>
              <a:r>
                <a:rPr lang="ko-KR" altLang="en-US" sz="1600" spc="-100" dirty="0">
                  <a:solidFill>
                    <a:srgbClr val="6D6E7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수업 안내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C8BF893A-A5CC-7BEE-FAB8-64BDA24EF719}"/>
                </a:ext>
              </a:extLst>
            </p:cNvPr>
            <p:cNvSpPr txBox="1"/>
            <p:nvPr/>
          </p:nvSpPr>
          <p:spPr>
            <a:xfrm>
              <a:off x="7007814" y="3809007"/>
              <a:ext cx="1478961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buClr>
                  <a:srgbClr val="97B1BA"/>
                </a:buClr>
                <a:buFont typeface="Arial" panose="020B0604020202020204" pitchFamily="34" charset="0"/>
                <a:buChar char="•"/>
              </a:pPr>
              <a:r>
                <a:rPr lang="ko-KR" altLang="en-US" sz="1600" spc="-100" dirty="0">
                  <a:solidFill>
                    <a:srgbClr val="6D6E7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강의 요일</a:t>
              </a:r>
              <a:r>
                <a:rPr lang="en-US" altLang="ko-KR" sz="1600" spc="-100" dirty="0">
                  <a:solidFill>
                    <a:srgbClr val="6D6E7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 :</a:t>
              </a:r>
            </a:p>
            <a:p>
              <a:pPr marL="342900" indent="-342900">
                <a:lnSpc>
                  <a:spcPct val="150000"/>
                </a:lnSpc>
                <a:buClr>
                  <a:srgbClr val="97B1BA"/>
                </a:buClr>
                <a:buFont typeface="Arial" panose="020B0604020202020204" pitchFamily="34" charset="0"/>
                <a:buChar char="•"/>
              </a:pPr>
              <a:r>
                <a:rPr lang="ko-KR" altLang="en-US" sz="1600" spc="-100" dirty="0">
                  <a:solidFill>
                    <a:srgbClr val="6D6E7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강의 시간 </a:t>
              </a:r>
              <a:r>
                <a:rPr lang="en-US" altLang="ko-KR" sz="1600" spc="-100" dirty="0">
                  <a:solidFill>
                    <a:srgbClr val="6D6E7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:</a:t>
              </a:r>
              <a:endParaRPr lang="ko-KR" altLang="en-US" sz="1600" spc="-100" dirty="0">
                <a:solidFill>
                  <a:srgbClr val="6D6E7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48BE1A7-4353-1FC3-2D60-036CA0353BAE}"/>
                </a:ext>
              </a:extLst>
            </p:cNvPr>
            <p:cNvSpPr txBox="1"/>
            <p:nvPr/>
          </p:nvSpPr>
          <p:spPr>
            <a:xfrm>
              <a:off x="8375451" y="3809007"/>
              <a:ext cx="241637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Clr>
                  <a:srgbClr val="97B1BA"/>
                </a:buClr>
              </a:pPr>
              <a:r>
                <a:rPr lang="ko-KR" altLang="en-US" sz="1600" spc="-100" dirty="0">
                  <a:solidFill>
                    <a:srgbClr val="6D6E71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월</a:t>
              </a:r>
              <a:r>
                <a:rPr lang="en-US" altLang="ko-KR" sz="1600" spc="-100" dirty="0">
                  <a:solidFill>
                    <a:srgbClr val="6D6E71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, </a:t>
              </a:r>
              <a:r>
                <a:rPr lang="ko-KR" altLang="en-US" sz="1600" spc="-100" dirty="0">
                  <a:solidFill>
                    <a:srgbClr val="6D6E71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화</a:t>
              </a:r>
              <a:r>
                <a:rPr lang="en-US" altLang="ko-KR" sz="1600" spc="-100" dirty="0">
                  <a:solidFill>
                    <a:srgbClr val="6D6E71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, </a:t>
              </a:r>
              <a:r>
                <a:rPr lang="ko-KR" altLang="en-US" sz="1600" spc="-100" dirty="0">
                  <a:solidFill>
                    <a:srgbClr val="6D6E71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목요일 야간 수업 진행</a:t>
              </a:r>
              <a:r>
                <a:rPr lang="en-US" altLang="ko-KR" sz="1600" spc="-100" dirty="0">
                  <a:solidFill>
                    <a:srgbClr val="6D6E71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1</a:t>
              </a:r>
              <a:r>
                <a:rPr lang="ko-KR" altLang="en-US" sz="1600" spc="-100" dirty="0">
                  <a:solidFill>
                    <a:srgbClr val="6D6E71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교시 </a:t>
              </a:r>
              <a:r>
                <a:rPr lang="en-US" altLang="ko-KR" sz="1600" spc="-100" dirty="0">
                  <a:solidFill>
                    <a:srgbClr val="6D6E71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(18:45 ~ 20:15)</a:t>
              </a:r>
            </a:p>
            <a:p>
              <a:pPr>
                <a:lnSpc>
                  <a:spcPct val="150000"/>
                </a:lnSpc>
                <a:buClr>
                  <a:srgbClr val="97B1BA"/>
                </a:buClr>
              </a:pPr>
              <a:r>
                <a:rPr lang="en-US" altLang="ko-KR" sz="1600" spc="-100" dirty="0">
                  <a:solidFill>
                    <a:srgbClr val="6D6E71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2</a:t>
              </a:r>
              <a:r>
                <a:rPr lang="ko-KR" altLang="en-US" sz="1600" spc="-100" dirty="0">
                  <a:solidFill>
                    <a:srgbClr val="6D6E71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교시 </a:t>
              </a:r>
              <a:r>
                <a:rPr lang="en-US" altLang="ko-KR" sz="1600" spc="-100" dirty="0">
                  <a:solidFill>
                    <a:srgbClr val="6D6E71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(20:25 ~ 21:55)</a:t>
              </a:r>
              <a:endParaRPr lang="ko-KR" altLang="en-US" sz="16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44417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19D1AE3-AE45-D2EC-F90D-AA07F95AF85D}"/>
              </a:ext>
            </a:extLst>
          </p:cNvPr>
          <p:cNvSpPr/>
          <p:nvPr/>
        </p:nvSpPr>
        <p:spPr>
          <a:xfrm>
            <a:off x="360000" y="360000"/>
            <a:ext cx="11472000" cy="613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AB770425-18A6-46AE-AFEE-4BFBC8D97C73}"/>
              </a:ext>
            </a:extLst>
          </p:cNvPr>
          <p:cNvGrpSpPr/>
          <p:nvPr/>
        </p:nvGrpSpPr>
        <p:grpSpPr>
          <a:xfrm>
            <a:off x="776123" y="737539"/>
            <a:ext cx="3440435" cy="477054"/>
            <a:chOff x="1258723" y="1728139"/>
            <a:chExt cx="3440435" cy="47705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1FB9067-77EE-5EBA-C115-2C53F12FE913}"/>
                </a:ext>
              </a:extLst>
            </p:cNvPr>
            <p:cNvSpPr txBox="1"/>
            <p:nvPr/>
          </p:nvSpPr>
          <p:spPr>
            <a:xfrm>
              <a:off x="1671816" y="1728139"/>
              <a:ext cx="3027342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500" spc="-100" dirty="0">
                  <a:solidFill>
                    <a:srgbClr val="6D6E7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심리융합과정 수학 개요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161E6F9-B335-6447-2888-51D73CFF8198}"/>
                </a:ext>
              </a:extLst>
            </p:cNvPr>
            <p:cNvSpPr txBox="1"/>
            <p:nvPr/>
          </p:nvSpPr>
          <p:spPr>
            <a:xfrm>
              <a:off x="1258723" y="1728139"/>
              <a:ext cx="531977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500" spc="-50" dirty="0">
                  <a:solidFill>
                    <a:srgbClr val="97B1BA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08</a:t>
              </a:r>
              <a:endParaRPr lang="ko-KR" altLang="en-US" sz="2500" spc="-50" dirty="0">
                <a:solidFill>
                  <a:srgbClr val="97B1BA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graphicFrame>
        <p:nvGraphicFramePr>
          <p:cNvPr id="3" name="다이어그램 2">
            <a:extLst>
              <a:ext uri="{FF2B5EF4-FFF2-40B4-BE49-F238E27FC236}">
                <a16:creationId xmlns:a16="http://schemas.microsoft.com/office/drawing/2014/main" id="{7A529BDA-A29D-14D2-BE28-2B8C7FFB0794}"/>
              </a:ext>
            </a:extLst>
          </p:cNvPr>
          <p:cNvGraphicFramePr/>
          <p:nvPr/>
        </p:nvGraphicFramePr>
        <p:xfrm>
          <a:off x="1248658" y="1262739"/>
          <a:ext cx="9694684" cy="1479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AFF5977D-1481-A1DE-C3FE-1A829846975D}"/>
              </a:ext>
            </a:extLst>
          </p:cNvPr>
          <p:cNvSpPr txBox="1"/>
          <p:nvPr/>
        </p:nvSpPr>
        <p:spPr>
          <a:xfrm>
            <a:off x="1428418" y="1645341"/>
            <a:ext cx="1523466" cy="71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buClr>
                <a:srgbClr val="97B1BA"/>
              </a:buClr>
            </a:pPr>
            <a:r>
              <a:rPr lang="en-US" altLang="ko-KR" sz="1600" spc="-100" dirty="0">
                <a:solidFill>
                  <a:srgbClr val="6D6E7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1</a:t>
            </a:r>
            <a:r>
              <a:rPr lang="ko-KR" altLang="en-US" sz="1600" spc="-100" dirty="0">
                <a:solidFill>
                  <a:srgbClr val="6D6E7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학기</a:t>
            </a:r>
            <a:endParaRPr lang="en-US" altLang="ko-KR" sz="1600" spc="-100" dirty="0">
              <a:solidFill>
                <a:srgbClr val="6D6E7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algn="ctr">
              <a:lnSpc>
                <a:spcPct val="130000"/>
              </a:lnSpc>
              <a:buClr>
                <a:srgbClr val="97B1BA"/>
              </a:buClr>
            </a:pPr>
            <a:r>
              <a:rPr lang="en-US" altLang="ko-KR" sz="1600" spc="-100" dirty="0">
                <a:solidFill>
                  <a:srgbClr val="6D6E7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(6</a:t>
            </a:r>
            <a:r>
              <a:rPr lang="ko-KR" altLang="en-US" sz="1600" spc="-100" dirty="0">
                <a:solidFill>
                  <a:srgbClr val="6D6E7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학점</a:t>
            </a:r>
            <a:r>
              <a:rPr lang="en-US" altLang="ko-KR" sz="1600" spc="-100" dirty="0">
                <a:solidFill>
                  <a:srgbClr val="6D6E7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)</a:t>
            </a:r>
            <a:endParaRPr lang="ko-KR" altLang="en-US" sz="1200" spc="-50" dirty="0">
              <a:solidFill>
                <a:srgbClr val="6D6E7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7B6C3D7-88B0-01DB-4928-CD0213CF04DC}"/>
              </a:ext>
            </a:extLst>
          </p:cNvPr>
          <p:cNvSpPr txBox="1"/>
          <p:nvPr/>
        </p:nvSpPr>
        <p:spPr>
          <a:xfrm>
            <a:off x="3454825" y="1645341"/>
            <a:ext cx="1523466" cy="71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buClr>
                <a:srgbClr val="97B1BA"/>
              </a:buClr>
            </a:pPr>
            <a:r>
              <a:rPr lang="en-US" altLang="ko-KR" sz="1600" spc="-100" dirty="0">
                <a:solidFill>
                  <a:srgbClr val="6D6E7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2</a:t>
            </a:r>
            <a:r>
              <a:rPr lang="ko-KR" altLang="en-US" sz="1600" spc="-100" dirty="0">
                <a:solidFill>
                  <a:srgbClr val="6D6E7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학기</a:t>
            </a:r>
            <a:endParaRPr lang="en-US" altLang="ko-KR" sz="1600" spc="-100" dirty="0">
              <a:solidFill>
                <a:srgbClr val="6D6E7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algn="ctr">
              <a:lnSpc>
                <a:spcPct val="130000"/>
              </a:lnSpc>
              <a:buClr>
                <a:srgbClr val="97B1BA"/>
              </a:buClr>
            </a:pPr>
            <a:r>
              <a:rPr lang="en-US" altLang="ko-KR" sz="1600" spc="-100" dirty="0">
                <a:solidFill>
                  <a:srgbClr val="6D6E7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(6</a:t>
            </a:r>
            <a:r>
              <a:rPr lang="ko-KR" altLang="en-US" sz="1600" spc="-100" dirty="0">
                <a:solidFill>
                  <a:srgbClr val="6D6E7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학점</a:t>
            </a:r>
            <a:r>
              <a:rPr lang="en-US" altLang="ko-KR" sz="1600" spc="-100" dirty="0">
                <a:solidFill>
                  <a:srgbClr val="6D6E7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)</a:t>
            </a:r>
            <a:endParaRPr lang="ko-KR" altLang="en-US" sz="1200" spc="-50" dirty="0">
              <a:solidFill>
                <a:srgbClr val="6D6E7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66DBE2A-1C37-1E42-154E-8A5E379EC0AE}"/>
              </a:ext>
            </a:extLst>
          </p:cNvPr>
          <p:cNvSpPr txBox="1"/>
          <p:nvPr/>
        </p:nvSpPr>
        <p:spPr>
          <a:xfrm>
            <a:off x="5334267" y="1645341"/>
            <a:ext cx="1523466" cy="71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buClr>
                <a:srgbClr val="97B1BA"/>
              </a:buClr>
            </a:pPr>
            <a:r>
              <a:rPr lang="en-US" altLang="ko-KR" sz="1600" spc="-100" dirty="0">
                <a:solidFill>
                  <a:srgbClr val="6D6E7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3</a:t>
            </a:r>
            <a:r>
              <a:rPr lang="ko-KR" altLang="en-US" sz="1600" spc="-100" dirty="0">
                <a:solidFill>
                  <a:srgbClr val="6D6E7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학기</a:t>
            </a:r>
            <a:endParaRPr lang="en-US" altLang="ko-KR" sz="1600" spc="-100" dirty="0">
              <a:solidFill>
                <a:srgbClr val="6D6E7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algn="ctr">
              <a:lnSpc>
                <a:spcPct val="130000"/>
              </a:lnSpc>
              <a:buClr>
                <a:srgbClr val="97B1BA"/>
              </a:buClr>
            </a:pPr>
            <a:r>
              <a:rPr lang="en-US" altLang="ko-KR" sz="1600" spc="-100" dirty="0">
                <a:solidFill>
                  <a:srgbClr val="6D6E7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(6</a:t>
            </a:r>
            <a:r>
              <a:rPr lang="ko-KR" altLang="en-US" sz="1600" spc="-100" dirty="0">
                <a:solidFill>
                  <a:srgbClr val="6D6E7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학점</a:t>
            </a:r>
            <a:r>
              <a:rPr lang="en-US" altLang="ko-KR" sz="1600" spc="-100" dirty="0">
                <a:solidFill>
                  <a:srgbClr val="6D6E7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)</a:t>
            </a:r>
            <a:endParaRPr lang="ko-KR" altLang="en-US" sz="1200" spc="-50" dirty="0">
              <a:solidFill>
                <a:srgbClr val="6D6E7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045135D-F5AD-F031-1C20-3E0C93C5F2A0}"/>
              </a:ext>
            </a:extLst>
          </p:cNvPr>
          <p:cNvSpPr txBox="1"/>
          <p:nvPr/>
        </p:nvSpPr>
        <p:spPr>
          <a:xfrm>
            <a:off x="7213709" y="1645341"/>
            <a:ext cx="1523466" cy="71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buClr>
                <a:srgbClr val="97B1BA"/>
              </a:buClr>
            </a:pPr>
            <a:r>
              <a:rPr lang="en-US" altLang="ko-KR" sz="1600" spc="-100" dirty="0">
                <a:solidFill>
                  <a:srgbClr val="6D6E7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4</a:t>
            </a:r>
            <a:r>
              <a:rPr lang="ko-KR" altLang="en-US" sz="1600" spc="-100" dirty="0">
                <a:solidFill>
                  <a:srgbClr val="6D6E7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학기</a:t>
            </a:r>
            <a:endParaRPr lang="en-US" altLang="ko-KR" sz="1600" spc="-100" dirty="0">
              <a:solidFill>
                <a:srgbClr val="6D6E7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algn="ctr">
              <a:lnSpc>
                <a:spcPct val="130000"/>
              </a:lnSpc>
              <a:buClr>
                <a:srgbClr val="97B1BA"/>
              </a:buClr>
            </a:pPr>
            <a:r>
              <a:rPr lang="en-US" altLang="ko-KR" sz="1600" spc="-100" dirty="0">
                <a:solidFill>
                  <a:srgbClr val="6D6E7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(6</a:t>
            </a:r>
            <a:r>
              <a:rPr lang="ko-KR" altLang="en-US" sz="1600" spc="-100" dirty="0">
                <a:solidFill>
                  <a:srgbClr val="6D6E7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학점</a:t>
            </a:r>
            <a:r>
              <a:rPr lang="en-US" altLang="ko-KR" sz="1600" spc="-100" dirty="0">
                <a:solidFill>
                  <a:srgbClr val="6D6E7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)</a:t>
            </a:r>
            <a:endParaRPr lang="ko-KR" altLang="en-US" sz="1200" spc="-50" dirty="0">
              <a:solidFill>
                <a:srgbClr val="6D6E7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59DCE7A-D9BB-222D-188B-4462262CBA6B}"/>
              </a:ext>
            </a:extLst>
          </p:cNvPr>
          <p:cNvSpPr txBox="1"/>
          <p:nvPr/>
        </p:nvSpPr>
        <p:spPr>
          <a:xfrm>
            <a:off x="9078525" y="1645341"/>
            <a:ext cx="1523466" cy="71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buClr>
                <a:srgbClr val="97B1BA"/>
              </a:buClr>
            </a:pPr>
            <a:r>
              <a:rPr lang="en-US" altLang="ko-KR" sz="1600" spc="-100" dirty="0">
                <a:solidFill>
                  <a:srgbClr val="6D6E7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5</a:t>
            </a:r>
            <a:r>
              <a:rPr lang="ko-KR" altLang="en-US" sz="1600" spc="-100" dirty="0">
                <a:solidFill>
                  <a:srgbClr val="6D6E7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학기</a:t>
            </a:r>
            <a:endParaRPr lang="en-US" altLang="ko-KR" sz="1600" spc="-100" dirty="0">
              <a:solidFill>
                <a:srgbClr val="6D6E7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algn="ctr">
              <a:lnSpc>
                <a:spcPct val="130000"/>
              </a:lnSpc>
              <a:buClr>
                <a:srgbClr val="97B1BA"/>
              </a:buClr>
            </a:pPr>
            <a:r>
              <a:rPr lang="en-US" altLang="ko-KR" sz="1600" spc="-100" dirty="0">
                <a:solidFill>
                  <a:srgbClr val="6D6E7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(4~6</a:t>
            </a:r>
            <a:r>
              <a:rPr lang="ko-KR" altLang="en-US" sz="1600" spc="-100" dirty="0">
                <a:solidFill>
                  <a:srgbClr val="6D6E7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학점</a:t>
            </a:r>
            <a:r>
              <a:rPr lang="en-US" altLang="ko-KR" sz="1600" spc="-100" dirty="0">
                <a:solidFill>
                  <a:srgbClr val="6D6E7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)</a:t>
            </a:r>
            <a:endParaRPr lang="ko-KR" altLang="en-US" sz="1200" spc="-50" dirty="0">
              <a:solidFill>
                <a:srgbClr val="6D6E7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C8C05FB-70CA-277D-DFE0-EFDF2A62D69D}"/>
              </a:ext>
            </a:extLst>
          </p:cNvPr>
          <p:cNvSpPr txBox="1"/>
          <p:nvPr/>
        </p:nvSpPr>
        <p:spPr>
          <a:xfrm>
            <a:off x="9078525" y="2467140"/>
            <a:ext cx="1523466" cy="356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buClr>
                <a:srgbClr val="97B1BA"/>
              </a:buClr>
            </a:pPr>
            <a:r>
              <a:rPr lang="en-US" altLang="ko-KR" sz="1400" spc="-100" dirty="0">
                <a:solidFill>
                  <a:srgbClr val="802937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*</a:t>
            </a:r>
            <a:r>
              <a:rPr lang="ko-KR" altLang="en-US" sz="1400" spc="-100" dirty="0">
                <a:solidFill>
                  <a:srgbClr val="802937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졸업시험</a:t>
            </a:r>
            <a:endParaRPr lang="ko-KR" altLang="en-US" sz="1400" spc="-50" dirty="0">
              <a:solidFill>
                <a:srgbClr val="802937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9FFA5C90-2F7F-5A31-C59E-80B5B89CB7C3}"/>
              </a:ext>
            </a:extLst>
          </p:cNvPr>
          <p:cNvGrpSpPr/>
          <p:nvPr/>
        </p:nvGrpSpPr>
        <p:grpSpPr>
          <a:xfrm>
            <a:off x="2643919" y="3752756"/>
            <a:ext cx="6904163" cy="1293027"/>
            <a:chOff x="6588553" y="3795288"/>
            <a:chExt cx="6904163" cy="129302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E2E52AA-2E03-385E-3EB9-6786D903FEB2}"/>
                </a:ext>
              </a:extLst>
            </p:cNvPr>
            <p:cNvSpPr txBox="1"/>
            <p:nvPr/>
          </p:nvSpPr>
          <p:spPr>
            <a:xfrm>
              <a:off x="6588553" y="3795288"/>
              <a:ext cx="36820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rgbClr val="97B1BA"/>
                </a:buClr>
                <a:buFont typeface="맑은 고딕" panose="020B0503020000020004" pitchFamily="50" charset="-127"/>
                <a:buChar char="■"/>
              </a:pPr>
              <a:r>
                <a:rPr lang="ko-KR" altLang="en-US" sz="1600" spc="-100" dirty="0">
                  <a:solidFill>
                    <a:srgbClr val="6D6E7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졸업 및 학위 취득 요건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0AB8A73-DF4D-045F-BEF2-7229AFE41435}"/>
                </a:ext>
              </a:extLst>
            </p:cNvPr>
            <p:cNvSpPr txBox="1"/>
            <p:nvPr/>
          </p:nvSpPr>
          <p:spPr>
            <a:xfrm>
              <a:off x="7007814" y="4288096"/>
              <a:ext cx="6484902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buClr>
                  <a:srgbClr val="97B1BA"/>
                </a:buClr>
                <a:buFont typeface="Arial" panose="020B0604020202020204" pitchFamily="34" charset="0"/>
                <a:buChar char="•"/>
              </a:pPr>
              <a:r>
                <a:rPr lang="ko-KR" altLang="en-US" sz="1600" spc="-100" dirty="0">
                  <a:solidFill>
                    <a:srgbClr val="6D6E7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수료 조건 </a:t>
              </a:r>
              <a:r>
                <a:rPr lang="en-US" altLang="ko-KR" sz="1600" spc="-100" dirty="0">
                  <a:solidFill>
                    <a:srgbClr val="6D6E7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: 5</a:t>
              </a:r>
              <a:r>
                <a:rPr lang="ko-KR" altLang="en-US" sz="1600" spc="-100" dirty="0">
                  <a:solidFill>
                    <a:srgbClr val="6D6E7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학기 이수 및 이수 학점 </a:t>
              </a:r>
              <a:r>
                <a:rPr lang="en-US" altLang="ko-KR" sz="1600" spc="-100" dirty="0">
                  <a:solidFill>
                    <a:srgbClr val="6D6E7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28</a:t>
              </a:r>
              <a:r>
                <a:rPr lang="ko-KR" altLang="en-US" sz="1600" spc="-100" dirty="0">
                  <a:solidFill>
                    <a:srgbClr val="6D6E7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학점 이상 취득 </a:t>
              </a:r>
              <a:r>
                <a:rPr lang="en-US" altLang="ko-KR" sz="1600" spc="-100" dirty="0">
                  <a:solidFill>
                    <a:srgbClr val="6D6E7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(</a:t>
              </a:r>
              <a:r>
                <a:rPr lang="ko-KR" altLang="en-US" sz="1600" spc="-100" dirty="0">
                  <a:solidFill>
                    <a:srgbClr val="6D6E7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공통 필수 </a:t>
              </a:r>
              <a:r>
                <a:rPr lang="en-US" altLang="ko-KR" sz="1600" spc="-100" dirty="0">
                  <a:solidFill>
                    <a:srgbClr val="6D6E7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2</a:t>
              </a:r>
              <a:r>
                <a:rPr lang="ko-KR" altLang="en-US" sz="1600" spc="-100" dirty="0">
                  <a:solidFill>
                    <a:srgbClr val="6D6E7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과목 포함</a:t>
              </a:r>
              <a:r>
                <a:rPr lang="en-US" altLang="ko-KR" sz="1600" spc="-100" dirty="0">
                  <a:solidFill>
                    <a:srgbClr val="6D6E7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) </a:t>
              </a:r>
            </a:p>
            <a:p>
              <a:pPr marL="342900" indent="-342900">
                <a:lnSpc>
                  <a:spcPct val="150000"/>
                </a:lnSpc>
                <a:buClr>
                  <a:srgbClr val="97B1BA"/>
                </a:buClr>
                <a:buFont typeface="Arial" panose="020B0604020202020204" pitchFamily="34" charset="0"/>
                <a:buChar char="•"/>
              </a:pPr>
              <a:r>
                <a:rPr lang="ko-KR" altLang="en-US" sz="1600" spc="-100" dirty="0">
                  <a:solidFill>
                    <a:srgbClr val="6D6E7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학위 취득 조건</a:t>
              </a:r>
              <a:r>
                <a:rPr lang="en-US" altLang="ko-KR" sz="1600" spc="-100" dirty="0">
                  <a:solidFill>
                    <a:srgbClr val="6D6E7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 : </a:t>
              </a:r>
              <a:r>
                <a:rPr lang="ko-KR" altLang="en-US" sz="1600" spc="-100" dirty="0">
                  <a:solidFill>
                    <a:srgbClr val="6D6E7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수료 조건 충족 및 졸업 시험 </a:t>
              </a:r>
              <a:r>
                <a:rPr lang="en-US" altLang="ko-KR" sz="1600" spc="-100" dirty="0">
                  <a:solidFill>
                    <a:srgbClr val="6D6E7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(</a:t>
              </a:r>
              <a:r>
                <a:rPr lang="ko-KR" altLang="en-US" sz="1600" spc="-100" dirty="0">
                  <a:solidFill>
                    <a:srgbClr val="6D6E7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논문 없음</a:t>
              </a:r>
              <a:r>
                <a:rPr lang="en-US" altLang="ko-KR" sz="1600" spc="-100" dirty="0">
                  <a:solidFill>
                    <a:srgbClr val="6D6E7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)</a:t>
              </a:r>
              <a:endParaRPr lang="ko-KR" altLang="en-US" sz="1600" spc="-100" dirty="0">
                <a:solidFill>
                  <a:srgbClr val="6D6E7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12202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19D1AE3-AE45-D2EC-F90D-AA07F95AF85D}"/>
              </a:ext>
            </a:extLst>
          </p:cNvPr>
          <p:cNvSpPr/>
          <p:nvPr/>
        </p:nvSpPr>
        <p:spPr>
          <a:xfrm>
            <a:off x="360000" y="360000"/>
            <a:ext cx="11472000" cy="613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AB770425-18A6-46AE-AFEE-4BFBC8D97C73}"/>
              </a:ext>
            </a:extLst>
          </p:cNvPr>
          <p:cNvGrpSpPr/>
          <p:nvPr/>
        </p:nvGrpSpPr>
        <p:grpSpPr>
          <a:xfrm>
            <a:off x="776123" y="737539"/>
            <a:ext cx="3440435" cy="477054"/>
            <a:chOff x="1258723" y="1728139"/>
            <a:chExt cx="3440435" cy="47705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1FB9067-77EE-5EBA-C115-2C53F12FE913}"/>
                </a:ext>
              </a:extLst>
            </p:cNvPr>
            <p:cNvSpPr txBox="1"/>
            <p:nvPr/>
          </p:nvSpPr>
          <p:spPr>
            <a:xfrm>
              <a:off x="1671816" y="1728139"/>
              <a:ext cx="3027342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500" spc="-100" dirty="0">
                  <a:solidFill>
                    <a:srgbClr val="6D6E7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입학 전형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161E6F9-B335-6447-2888-51D73CFF8198}"/>
                </a:ext>
              </a:extLst>
            </p:cNvPr>
            <p:cNvSpPr txBox="1"/>
            <p:nvPr/>
          </p:nvSpPr>
          <p:spPr>
            <a:xfrm>
              <a:off x="1258723" y="1728139"/>
              <a:ext cx="531977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500" spc="-50" dirty="0">
                  <a:solidFill>
                    <a:srgbClr val="97B1BA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09</a:t>
              </a:r>
              <a:endParaRPr lang="ko-KR" altLang="en-US" sz="2500" spc="-50" dirty="0">
                <a:solidFill>
                  <a:srgbClr val="97B1BA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graphicFrame>
        <p:nvGraphicFramePr>
          <p:cNvPr id="10" name="표 12">
            <a:extLst>
              <a:ext uri="{FF2B5EF4-FFF2-40B4-BE49-F238E27FC236}">
                <a16:creationId xmlns:a16="http://schemas.microsoft.com/office/drawing/2014/main" id="{84DC7C4F-69EF-931B-CD6B-5EA457A2D7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5228865"/>
              </p:ext>
            </p:extLst>
          </p:nvPr>
        </p:nvGraphicFramePr>
        <p:xfrm>
          <a:off x="1308100" y="1376562"/>
          <a:ext cx="7546060" cy="4629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2068">
                  <a:extLst>
                    <a:ext uri="{9D8B030D-6E8A-4147-A177-3AD203B41FA5}">
                      <a16:colId xmlns:a16="http://schemas.microsoft.com/office/drawing/2014/main" val="1445881047"/>
                    </a:ext>
                  </a:extLst>
                </a:gridCol>
                <a:gridCol w="5613992">
                  <a:extLst>
                    <a:ext uri="{9D8B030D-6E8A-4147-A177-3AD203B41FA5}">
                      <a16:colId xmlns:a16="http://schemas.microsoft.com/office/drawing/2014/main" val="140856395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spc="-100" baseline="0" dirty="0">
                          <a:solidFill>
                            <a:srgbClr val="6D6E71"/>
                          </a:solidFill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모집 학과 및 인원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1BA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100" b="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심리융합학과 석사과정</a:t>
                      </a:r>
                      <a:r>
                        <a:rPr lang="en-US" altLang="ko-KR" sz="1100" b="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, 00</a:t>
                      </a:r>
                      <a:r>
                        <a:rPr lang="ko-KR" altLang="en-US" sz="1100" b="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명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225779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spc="-100" baseline="0" dirty="0">
                          <a:solidFill>
                            <a:srgbClr val="6D6E71"/>
                          </a:solidFill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지원 자격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1BA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1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국내외 </a:t>
                      </a:r>
                      <a:r>
                        <a:rPr lang="en-US" altLang="ko-KR" sz="11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4</a:t>
                      </a:r>
                      <a:r>
                        <a:rPr lang="ko-KR" altLang="en-US" sz="11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년제 정규대학 졸업자 또는 동등한 자격이 있다고 교육부 장관이 인정한 자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606371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spc="-100" baseline="0" dirty="0">
                          <a:solidFill>
                            <a:srgbClr val="6D6E71"/>
                          </a:solidFill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입학 지원 및 전형 방법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1BA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l" latinLnBrk="1">
                        <a:lnSpc>
                          <a:spcPct val="130000"/>
                        </a:lnSpc>
                        <a:buFont typeface="+mj-lt"/>
                        <a:buAutoNum type="arabicPeriod"/>
                      </a:pPr>
                      <a:r>
                        <a:rPr lang="ko-KR" altLang="en-US" sz="11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입학지원서 다운로드 </a:t>
                      </a:r>
                      <a:r>
                        <a:rPr lang="en-US" altLang="ko-KR" sz="11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(</a:t>
                      </a:r>
                      <a:r>
                        <a:rPr lang="ko-KR" altLang="en-US" sz="11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홈페이지</a:t>
                      </a:r>
                      <a:r>
                        <a:rPr lang="en-US" altLang="ko-KR" sz="11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: </a:t>
                      </a:r>
                      <a:r>
                        <a:rPr lang="en-US" altLang="ko-KR" sz="11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  <a:hlinkClick r:id="rId2"/>
                        </a:rPr>
                        <a:t>http://lib.korea.ac.kr/admission</a:t>
                      </a:r>
                      <a:r>
                        <a:rPr lang="en-US" altLang="ko-KR" sz="11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) </a:t>
                      </a:r>
                      <a:r>
                        <a:rPr lang="ko-KR" altLang="en-US" sz="11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후                                                                                     작성한 입학원서</a:t>
                      </a:r>
                      <a:r>
                        <a:rPr lang="en-US" altLang="ko-KR" sz="11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, </a:t>
                      </a:r>
                      <a:r>
                        <a:rPr lang="ko-KR" altLang="en-US" sz="11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구비 서류와 함께 접수 </a:t>
                      </a:r>
                      <a:r>
                        <a:rPr lang="en-US" altLang="ko-KR" sz="11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(</a:t>
                      </a:r>
                      <a:r>
                        <a:rPr lang="ko-KR" altLang="en-US" sz="11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방문 접수 또는 우편 접수</a:t>
                      </a:r>
                      <a:r>
                        <a:rPr lang="en-US" altLang="ko-KR" sz="11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)                                                                                </a:t>
                      </a:r>
                      <a:r>
                        <a:rPr lang="ko-KR" altLang="en-US" sz="11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 우편 접수 주소</a:t>
                      </a:r>
                      <a:r>
                        <a:rPr lang="en-US" altLang="ko-KR" sz="11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: 02841 </a:t>
                      </a:r>
                      <a:r>
                        <a:rPr lang="ko-KR" altLang="en-US" sz="11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서울특별시 성북구 </a:t>
                      </a:r>
                      <a:r>
                        <a:rPr lang="ko-KR" altLang="en-US" sz="1100" spc="-100" baseline="0" dirty="0" err="1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안암로</a:t>
                      </a:r>
                      <a:r>
                        <a:rPr lang="ko-KR" altLang="en-US" sz="11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 </a:t>
                      </a:r>
                      <a:r>
                        <a:rPr lang="en-US" altLang="ko-KR" sz="11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145 </a:t>
                      </a:r>
                      <a:r>
                        <a:rPr lang="ko-KR" altLang="en-US" sz="11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고려대학교 법학관 구관 </a:t>
                      </a:r>
                      <a:r>
                        <a:rPr lang="en-US" altLang="ko-KR" sz="11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109</a:t>
                      </a:r>
                      <a:r>
                        <a:rPr lang="ko-KR" altLang="en-US" sz="11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호</a:t>
                      </a:r>
                      <a:endParaRPr lang="en-US" altLang="ko-KR" sz="1100" spc="-100" baseline="0" dirty="0">
                        <a:solidFill>
                          <a:srgbClr val="6D6E71"/>
                        </a:solidFill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  <a:p>
                      <a:pPr marL="228600" indent="-228600" algn="l" latinLnBrk="1">
                        <a:lnSpc>
                          <a:spcPct val="130000"/>
                        </a:lnSpc>
                        <a:buFont typeface="+mj-lt"/>
                        <a:buAutoNum type="arabicPeriod"/>
                      </a:pPr>
                      <a:r>
                        <a:rPr lang="ko-KR" altLang="en-US" sz="11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서류 전형과 구술</a:t>
                      </a:r>
                      <a:r>
                        <a:rPr lang="en-US" altLang="ko-KR" sz="11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(</a:t>
                      </a:r>
                      <a:r>
                        <a:rPr lang="ko-KR" altLang="en-US" sz="11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면접</a:t>
                      </a:r>
                      <a:r>
                        <a:rPr lang="en-US" altLang="ko-KR" sz="11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) </a:t>
                      </a:r>
                      <a:r>
                        <a:rPr lang="ko-KR" altLang="en-US" sz="11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시험</a:t>
                      </a:r>
                      <a:endParaRPr lang="en-US" altLang="ko-KR" sz="1100" spc="-100" baseline="0" dirty="0">
                        <a:solidFill>
                          <a:srgbClr val="6D6E71"/>
                        </a:solidFill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365245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spc="-100" baseline="0" dirty="0">
                          <a:solidFill>
                            <a:srgbClr val="6D6E71"/>
                          </a:solidFill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필수 제출 서류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1BA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lnSpc>
                          <a:spcPct val="13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1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입학원서</a:t>
                      </a:r>
                      <a:r>
                        <a:rPr lang="en-US" altLang="ko-KR" sz="11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 (</a:t>
                      </a:r>
                      <a:r>
                        <a:rPr lang="ko-KR" altLang="en-US" sz="11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심리학과 홈페이지 다운로드</a:t>
                      </a:r>
                      <a:r>
                        <a:rPr lang="en-US" altLang="ko-KR" sz="11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) 1</a:t>
                      </a:r>
                      <a:r>
                        <a:rPr lang="ko-KR" altLang="en-US" sz="11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부</a:t>
                      </a:r>
                      <a:endParaRPr lang="en-US" altLang="ko-KR" sz="1100" spc="-100" baseline="0" dirty="0">
                        <a:solidFill>
                          <a:srgbClr val="6D6E71"/>
                        </a:solidFill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  <a:p>
                      <a:pPr marL="171450" indent="-171450" algn="l" latinLnBrk="1">
                        <a:lnSpc>
                          <a:spcPct val="13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1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대학교</a:t>
                      </a:r>
                      <a:r>
                        <a:rPr lang="en-US" altLang="ko-KR" sz="11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(</a:t>
                      </a:r>
                      <a:r>
                        <a:rPr lang="ko-KR" altLang="en-US" sz="11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원</a:t>
                      </a:r>
                      <a:r>
                        <a:rPr lang="en-US" altLang="ko-KR" sz="11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) </a:t>
                      </a:r>
                      <a:r>
                        <a:rPr lang="ko-KR" altLang="en-US" sz="11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졸업증명서 또는 졸업예정증명서 </a:t>
                      </a:r>
                      <a:r>
                        <a:rPr lang="en-US" altLang="ko-KR" sz="11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1</a:t>
                      </a:r>
                      <a:r>
                        <a:rPr lang="ko-KR" altLang="en-US" sz="11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부</a:t>
                      </a:r>
                      <a:endParaRPr lang="en-US" altLang="ko-KR" sz="1100" spc="-100" baseline="0" dirty="0">
                        <a:solidFill>
                          <a:srgbClr val="6D6E71"/>
                        </a:solidFill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  <a:p>
                      <a:pPr marL="171450" indent="-171450" algn="l" latinLnBrk="1">
                        <a:lnSpc>
                          <a:spcPct val="13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1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대학교</a:t>
                      </a:r>
                      <a:r>
                        <a:rPr lang="en-US" altLang="ko-KR" sz="11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(</a:t>
                      </a:r>
                      <a:r>
                        <a:rPr lang="ko-KR" altLang="en-US" sz="11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원</a:t>
                      </a:r>
                      <a:r>
                        <a:rPr lang="en-US" altLang="ko-KR" sz="11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) </a:t>
                      </a:r>
                      <a:r>
                        <a:rPr lang="ko-KR" altLang="en-US" sz="11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성적증명서 </a:t>
                      </a:r>
                      <a:r>
                        <a:rPr lang="en-US" altLang="ko-KR" sz="11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1</a:t>
                      </a:r>
                      <a:r>
                        <a:rPr lang="ko-KR" altLang="en-US" sz="11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부</a:t>
                      </a:r>
                      <a:endParaRPr lang="en-US" altLang="ko-KR" sz="1100" spc="-100" baseline="0" dirty="0">
                        <a:solidFill>
                          <a:srgbClr val="6D6E71"/>
                        </a:solidFill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  <a:p>
                      <a:pPr marL="171450" indent="-171450" algn="l" latinLnBrk="1">
                        <a:lnSpc>
                          <a:spcPct val="13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1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자기소개서 및 학업계획서</a:t>
                      </a:r>
                      <a:r>
                        <a:rPr lang="en-US" altLang="ko-KR" sz="11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(</a:t>
                      </a:r>
                      <a:r>
                        <a:rPr lang="ko-KR" altLang="en-US" sz="11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소정 양식</a:t>
                      </a:r>
                      <a:r>
                        <a:rPr lang="en-US" altLang="ko-KR" sz="11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) 1</a:t>
                      </a:r>
                      <a:r>
                        <a:rPr lang="ko-KR" altLang="en-US" sz="11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부</a:t>
                      </a:r>
                      <a:endParaRPr lang="en-US" altLang="ko-KR" sz="1100" spc="-100" baseline="0" dirty="0">
                        <a:solidFill>
                          <a:srgbClr val="6D6E71"/>
                        </a:solidFill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  <a:p>
                      <a:pPr marL="171450" indent="-171450" algn="l" latinLnBrk="1">
                        <a:lnSpc>
                          <a:spcPct val="13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1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해외대학 졸업자</a:t>
                      </a:r>
                      <a:r>
                        <a:rPr lang="en-US" altLang="ko-KR" sz="11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: </a:t>
                      </a:r>
                      <a:r>
                        <a:rPr lang="ko-KR" altLang="en-US" sz="1100" spc="-100" baseline="0" dirty="0" err="1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아포스티유</a:t>
                      </a:r>
                      <a:r>
                        <a:rPr lang="ko-KR" altLang="en-US" sz="11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 확인서 또는 출신학교 국가 주재 한국 영사 </a:t>
                      </a:r>
                      <a:r>
                        <a:rPr lang="en-US" altLang="ko-KR" sz="11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(</a:t>
                      </a:r>
                      <a:r>
                        <a:rPr lang="ko-KR" altLang="en-US" sz="11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또는 주한 공관 영사</a:t>
                      </a:r>
                      <a:r>
                        <a:rPr lang="en-US" altLang="ko-KR" sz="11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) </a:t>
                      </a:r>
                      <a:r>
                        <a:rPr lang="ko-KR" altLang="en-US" sz="11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확인서               </a:t>
                      </a:r>
                      <a:r>
                        <a:rPr lang="en-US" altLang="ko-KR" sz="11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(</a:t>
                      </a:r>
                      <a:r>
                        <a:rPr lang="ko-KR" altLang="en-US" sz="11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단</a:t>
                      </a:r>
                      <a:r>
                        <a:rPr lang="en-US" altLang="ko-KR" sz="11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, </a:t>
                      </a:r>
                      <a:r>
                        <a:rPr lang="ko-KR" altLang="en-US" sz="11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중국대학은 중국 교육부 운영 학력</a:t>
                      </a:r>
                      <a:r>
                        <a:rPr lang="en-US" altLang="ko-KR" sz="11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, </a:t>
                      </a:r>
                      <a:r>
                        <a:rPr lang="ko-KR" altLang="en-US" sz="11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학위 인증센터 발행 학위 인증서</a:t>
                      </a:r>
                      <a:r>
                        <a:rPr lang="en-US" altLang="ko-KR" sz="11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)</a:t>
                      </a:r>
                    </a:p>
                    <a:p>
                      <a:pPr marL="171450" indent="-171450" algn="l" latinLnBrk="1">
                        <a:lnSpc>
                          <a:spcPct val="13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1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해외대학 졸업자</a:t>
                      </a:r>
                      <a:r>
                        <a:rPr lang="en-US" altLang="ko-KR" sz="11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: </a:t>
                      </a:r>
                      <a:r>
                        <a:rPr lang="ko-KR" altLang="en-US" sz="11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영문성적증명서 또는 국문</a:t>
                      </a:r>
                      <a:r>
                        <a:rPr lang="en-US" altLang="ko-KR" sz="11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(</a:t>
                      </a:r>
                      <a:r>
                        <a:rPr lang="ko-KR" altLang="en-US" sz="11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또는 영문</a:t>
                      </a:r>
                      <a:r>
                        <a:rPr lang="en-US" altLang="ko-KR" sz="11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) </a:t>
                      </a:r>
                      <a:r>
                        <a:rPr lang="ko-KR" altLang="en-US" sz="11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번역 </a:t>
                      </a:r>
                      <a:r>
                        <a:rPr lang="ko-KR" altLang="en-US" sz="1100" spc="-100" baseline="0" dirty="0" err="1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공증본</a:t>
                      </a:r>
                      <a:endParaRPr lang="ko-KR" altLang="en-US" sz="1100" spc="-100" baseline="0" dirty="0">
                        <a:solidFill>
                          <a:srgbClr val="6D6E71"/>
                        </a:solidFill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183713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spc="-100" baseline="0" dirty="0">
                          <a:solidFill>
                            <a:srgbClr val="6D6E71"/>
                          </a:solidFill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선택 제출 서류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1BA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lnSpc>
                          <a:spcPct val="13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1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재직 또는 경력증명서 </a:t>
                      </a:r>
                      <a:r>
                        <a:rPr lang="en-US" altLang="ko-KR" sz="11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(</a:t>
                      </a:r>
                      <a:r>
                        <a:rPr lang="ko-KR" altLang="en-US" sz="11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총 재직기간 명서</a:t>
                      </a:r>
                      <a:r>
                        <a:rPr lang="en-US" altLang="ko-KR" sz="11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) 1</a:t>
                      </a:r>
                      <a:r>
                        <a:rPr lang="ko-KR" altLang="en-US" sz="11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부 </a:t>
                      </a:r>
                      <a:r>
                        <a:rPr lang="en-US" altLang="ko-KR" sz="11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(</a:t>
                      </a:r>
                      <a:r>
                        <a:rPr lang="ko-KR" altLang="en-US" sz="11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해당자만</a:t>
                      </a:r>
                      <a:r>
                        <a:rPr lang="en-US" altLang="ko-KR" sz="11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)</a:t>
                      </a:r>
                    </a:p>
                    <a:p>
                      <a:pPr marL="171450" indent="-171450" algn="l" latinLnBrk="1">
                        <a:lnSpc>
                          <a:spcPct val="13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100" spc="-100" baseline="0" dirty="0" err="1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추천자</a:t>
                      </a:r>
                      <a:r>
                        <a:rPr lang="en-US" altLang="ko-KR" sz="11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 (</a:t>
                      </a:r>
                      <a:r>
                        <a:rPr lang="ko-KR" altLang="en-US" sz="11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직장의 장</a:t>
                      </a:r>
                      <a:r>
                        <a:rPr lang="en-US" altLang="ko-KR" sz="11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, </a:t>
                      </a:r>
                      <a:r>
                        <a:rPr lang="ko-KR" altLang="en-US" sz="11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상사</a:t>
                      </a:r>
                      <a:r>
                        <a:rPr lang="en-US" altLang="ko-KR" sz="11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, </a:t>
                      </a:r>
                      <a:r>
                        <a:rPr lang="ko-KR" altLang="en-US" sz="11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또는 대학교수 등</a:t>
                      </a:r>
                      <a:r>
                        <a:rPr lang="en-US" altLang="ko-KR" sz="11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)</a:t>
                      </a:r>
                      <a:r>
                        <a:rPr lang="ko-KR" altLang="en-US" sz="11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의 추천서 </a:t>
                      </a:r>
                      <a:r>
                        <a:rPr lang="en-US" altLang="ko-KR" sz="11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1</a:t>
                      </a:r>
                      <a:r>
                        <a:rPr lang="ko-KR" altLang="en-US" sz="11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부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337804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spc="-100" baseline="0" dirty="0">
                          <a:solidFill>
                            <a:srgbClr val="6D6E71"/>
                          </a:solidFill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문의처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1BA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30000"/>
                        </a:lnSpc>
                      </a:pPr>
                      <a:r>
                        <a:rPr lang="ko-KR" altLang="en-US" sz="11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심리학부 </a:t>
                      </a:r>
                      <a:r>
                        <a:rPr lang="en-US" altLang="ko-KR" sz="11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· </a:t>
                      </a:r>
                      <a:r>
                        <a:rPr lang="ko-KR" altLang="en-US" sz="11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심리융합과학대학원 행정실</a:t>
                      </a:r>
                      <a:endParaRPr lang="en-US" altLang="ko-KR" sz="1100" spc="-100" baseline="0" dirty="0">
                        <a:solidFill>
                          <a:srgbClr val="6D6E71"/>
                        </a:solidFill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  <a:p>
                      <a:pPr algn="l" latinLnBrk="1">
                        <a:lnSpc>
                          <a:spcPct val="130000"/>
                        </a:lnSpc>
                      </a:pPr>
                      <a:r>
                        <a:rPr lang="en-US" altLang="ko-KR" sz="11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02841 </a:t>
                      </a:r>
                      <a:r>
                        <a:rPr lang="ko-KR" altLang="en-US" sz="11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서울특별시 성북구 </a:t>
                      </a:r>
                      <a:r>
                        <a:rPr lang="ko-KR" altLang="en-US" sz="1100" spc="-100" baseline="0" dirty="0" err="1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안암로</a:t>
                      </a:r>
                      <a:r>
                        <a:rPr lang="ko-KR" altLang="en-US" sz="11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 </a:t>
                      </a:r>
                      <a:r>
                        <a:rPr lang="en-US" altLang="ko-KR" sz="11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145 </a:t>
                      </a:r>
                      <a:r>
                        <a:rPr lang="ko-KR" altLang="en-US" sz="11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고려대학교 법학과 구관 </a:t>
                      </a:r>
                      <a:r>
                        <a:rPr lang="en-US" altLang="ko-KR" sz="11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109</a:t>
                      </a:r>
                      <a:r>
                        <a:rPr lang="ko-KR" altLang="en-US" sz="11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호</a:t>
                      </a:r>
                      <a:endParaRPr lang="en-US" altLang="ko-KR" sz="1100" spc="-100" baseline="0" dirty="0">
                        <a:solidFill>
                          <a:srgbClr val="6D6E71"/>
                        </a:solidFill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  <a:p>
                      <a:pPr algn="l" latinLnBrk="1">
                        <a:lnSpc>
                          <a:spcPct val="130000"/>
                        </a:lnSpc>
                      </a:pPr>
                      <a:r>
                        <a:rPr lang="en-US" altLang="ko-KR" sz="1100" spc="-5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Tel. 02-3290-2061/2662 / E-mail. </a:t>
                      </a:r>
                      <a:r>
                        <a:rPr lang="en-US" altLang="ko-KR" sz="1100" spc="-5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  <a:hlinkClick r:id="rId3"/>
                        </a:rPr>
                        <a:t>lib007@korea.ac.kr</a:t>
                      </a:r>
                      <a:r>
                        <a:rPr lang="en-US" altLang="ko-KR" sz="1100" spc="-5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 / Web. </a:t>
                      </a:r>
                      <a:r>
                        <a:rPr lang="en-US" altLang="ko-KR" sz="1100" spc="-5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  <a:hlinkClick r:id="rId4"/>
                        </a:rPr>
                        <a:t>http://psy.korea.ac.kr</a:t>
                      </a:r>
                      <a:endParaRPr lang="en-US" altLang="ko-KR" sz="1100" spc="-50" baseline="0" dirty="0">
                        <a:solidFill>
                          <a:srgbClr val="6D6E71"/>
                        </a:solidFill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  <a:p>
                      <a:pPr algn="l" latinLnBrk="1">
                        <a:lnSpc>
                          <a:spcPct val="130000"/>
                        </a:lnSpc>
                      </a:pPr>
                      <a:r>
                        <a:rPr lang="ko-KR" altLang="en-US" sz="11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업무시간</a:t>
                      </a:r>
                      <a:r>
                        <a:rPr lang="en-US" altLang="ko-KR" sz="11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: </a:t>
                      </a:r>
                      <a:r>
                        <a:rPr lang="ko-KR" altLang="en-US" sz="11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오전 </a:t>
                      </a:r>
                      <a:r>
                        <a:rPr lang="en-US" altLang="ko-KR" sz="11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9</a:t>
                      </a:r>
                      <a:r>
                        <a:rPr lang="ko-KR" altLang="en-US" sz="11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시 </a:t>
                      </a:r>
                      <a:r>
                        <a:rPr lang="en-US" altLang="ko-KR" sz="11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~ </a:t>
                      </a:r>
                      <a:r>
                        <a:rPr lang="ko-KR" altLang="en-US" sz="11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오후 </a:t>
                      </a:r>
                      <a:r>
                        <a:rPr lang="en-US" altLang="ko-KR" sz="11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5</a:t>
                      </a:r>
                      <a:r>
                        <a:rPr lang="ko-KR" altLang="en-US" sz="11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시 </a:t>
                      </a:r>
                      <a:r>
                        <a:rPr lang="en-US" altLang="ko-KR" sz="11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30</a:t>
                      </a:r>
                      <a:r>
                        <a:rPr lang="ko-KR" altLang="en-US" sz="11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분 </a:t>
                      </a:r>
                      <a:r>
                        <a:rPr lang="en-US" altLang="ko-KR" sz="11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(</a:t>
                      </a:r>
                      <a:r>
                        <a:rPr lang="ko-KR" altLang="en-US" sz="11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점심시간 </a:t>
                      </a:r>
                      <a:r>
                        <a:rPr lang="en-US" altLang="ko-KR" sz="11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12</a:t>
                      </a:r>
                      <a:r>
                        <a:rPr lang="ko-KR" altLang="en-US" sz="11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시 </a:t>
                      </a:r>
                      <a:r>
                        <a:rPr lang="en-US" altLang="ko-KR" sz="11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~ 1</a:t>
                      </a:r>
                      <a:r>
                        <a:rPr lang="ko-KR" altLang="en-US" sz="11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시</a:t>
                      </a:r>
                      <a:r>
                        <a:rPr lang="en-US" altLang="ko-KR" sz="11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4367505"/>
                  </a:ext>
                </a:extLst>
              </a:tr>
            </a:tbl>
          </a:graphicData>
        </a:graphic>
      </p:graphicFrame>
      <p:grpSp>
        <p:nvGrpSpPr>
          <p:cNvPr id="14" name="그룹 13">
            <a:extLst>
              <a:ext uri="{FF2B5EF4-FFF2-40B4-BE49-F238E27FC236}">
                <a16:creationId xmlns:a16="http://schemas.microsoft.com/office/drawing/2014/main" id="{E8DF4A3C-CEF8-623E-09D1-CA10FD2F1E7E}"/>
              </a:ext>
            </a:extLst>
          </p:cNvPr>
          <p:cNvGrpSpPr/>
          <p:nvPr/>
        </p:nvGrpSpPr>
        <p:grpSpPr>
          <a:xfrm>
            <a:off x="9037850" y="2286784"/>
            <a:ext cx="2265149" cy="2809469"/>
            <a:chOff x="9279150" y="2241409"/>
            <a:chExt cx="2265149" cy="2809469"/>
          </a:xfrm>
        </p:grpSpPr>
        <p:pic>
          <p:nvPicPr>
            <p:cNvPr id="12" name="그림 11">
              <a:extLst>
                <a:ext uri="{FF2B5EF4-FFF2-40B4-BE49-F238E27FC236}">
                  <a16:creationId xmlns:a16="http://schemas.microsoft.com/office/drawing/2014/main" id="{AA224412-0073-5AD2-383D-256AC3E60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9150" y="2785729"/>
              <a:ext cx="2265149" cy="2265149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D414721-ED32-AC3A-C6D2-95DDC3F13A1D}"/>
                </a:ext>
              </a:extLst>
            </p:cNvPr>
            <p:cNvSpPr txBox="1"/>
            <p:nvPr/>
          </p:nvSpPr>
          <p:spPr>
            <a:xfrm>
              <a:off x="9362663" y="2241409"/>
              <a:ext cx="2098122" cy="923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  <a:buClr>
                  <a:srgbClr val="97B1BA"/>
                </a:buClr>
              </a:pPr>
              <a:r>
                <a:rPr lang="ko-KR" altLang="en-US" spc="-100" dirty="0">
                  <a:solidFill>
                    <a:srgbClr val="6D6E7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고려대학교 심리학부</a:t>
              </a:r>
              <a:endParaRPr lang="en-US" altLang="ko-KR" spc="-100" dirty="0">
                <a:solidFill>
                  <a:srgbClr val="6D6E7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  <a:p>
              <a:pPr algn="ctr">
                <a:lnSpc>
                  <a:spcPct val="130000"/>
                </a:lnSpc>
                <a:buClr>
                  <a:srgbClr val="97B1BA"/>
                </a:buClr>
              </a:pPr>
              <a:r>
                <a:rPr lang="ko-KR" altLang="en-US" sz="2500" spc="-100" dirty="0">
                  <a:solidFill>
                    <a:srgbClr val="802937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입학전형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07431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19D1AE3-AE45-D2EC-F90D-AA07F95AF85D}"/>
              </a:ext>
            </a:extLst>
          </p:cNvPr>
          <p:cNvSpPr/>
          <p:nvPr/>
        </p:nvSpPr>
        <p:spPr>
          <a:xfrm>
            <a:off x="360000" y="360000"/>
            <a:ext cx="11472000" cy="613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AB770425-18A6-46AE-AFEE-4BFBC8D97C73}"/>
              </a:ext>
            </a:extLst>
          </p:cNvPr>
          <p:cNvGrpSpPr/>
          <p:nvPr/>
        </p:nvGrpSpPr>
        <p:grpSpPr>
          <a:xfrm>
            <a:off x="776123" y="737539"/>
            <a:ext cx="3440435" cy="477054"/>
            <a:chOff x="1258723" y="1728139"/>
            <a:chExt cx="3440435" cy="47705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1FB9067-77EE-5EBA-C115-2C53F12FE913}"/>
                </a:ext>
              </a:extLst>
            </p:cNvPr>
            <p:cNvSpPr txBox="1"/>
            <p:nvPr/>
          </p:nvSpPr>
          <p:spPr>
            <a:xfrm>
              <a:off x="1671816" y="1728139"/>
              <a:ext cx="3027342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500" spc="-100" dirty="0">
                  <a:solidFill>
                    <a:srgbClr val="6D6E7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입시 일정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161E6F9-B335-6447-2888-51D73CFF8198}"/>
                </a:ext>
              </a:extLst>
            </p:cNvPr>
            <p:cNvSpPr txBox="1"/>
            <p:nvPr/>
          </p:nvSpPr>
          <p:spPr>
            <a:xfrm>
              <a:off x="1258723" y="1728139"/>
              <a:ext cx="531977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500" spc="-50" dirty="0">
                  <a:solidFill>
                    <a:srgbClr val="97B1BA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09</a:t>
              </a:r>
              <a:endParaRPr lang="ko-KR" altLang="en-US" sz="2500" spc="-50" dirty="0">
                <a:solidFill>
                  <a:srgbClr val="97B1BA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graphicFrame>
        <p:nvGraphicFramePr>
          <p:cNvPr id="2" name="표 4">
            <a:extLst>
              <a:ext uri="{FF2B5EF4-FFF2-40B4-BE49-F238E27FC236}">
                <a16:creationId xmlns:a16="http://schemas.microsoft.com/office/drawing/2014/main" id="{8FC91C77-3FFD-DFA7-D814-DF3849B851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201008"/>
              </p:ext>
            </p:extLst>
          </p:nvPr>
        </p:nvGraphicFramePr>
        <p:xfrm>
          <a:off x="1084262" y="1511409"/>
          <a:ext cx="10023476" cy="33622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1501">
                  <a:extLst>
                    <a:ext uri="{9D8B030D-6E8A-4147-A177-3AD203B41FA5}">
                      <a16:colId xmlns:a16="http://schemas.microsoft.com/office/drawing/2014/main" val="3184607764"/>
                    </a:ext>
                  </a:extLst>
                </a:gridCol>
                <a:gridCol w="4476750">
                  <a:extLst>
                    <a:ext uri="{9D8B030D-6E8A-4147-A177-3AD203B41FA5}">
                      <a16:colId xmlns:a16="http://schemas.microsoft.com/office/drawing/2014/main" val="291002385"/>
                    </a:ext>
                  </a:extLst>
                </a:gridCol>
                <a:gridCol w="3705225">
                  <a:extLst>
                    <a:ext uri="{9D8B030D-6E8A-4147-A177-3AD203B41FA5}">
                      <a16:colId xmlns:a16="http://schemas.microsoft.com/office/drawing/2014/main" val="994858524"/>
                    </a:ext>
                  </a:extLst>
                </a:gridCol>
              </a:tblGrid>
              <a:tr h="55087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spc="-100" baseline="0" dirty="0">
                          <a:solidFill>
                            <a:srgbClr val="6D6E71"/>
                          </a:solidFill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구분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7B1B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spc="-100" baseline="0" dirty="0">
                          <a:solidFill>
                            <a:srgbClr val="6D6E71"/>
                          </a:solidFill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일정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7B1B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spc="-100" baseline="0" dirty="0">
                          <a:solidFill>
                            <a:srgbClr val="6D6E71"/>
                          </a:solidFill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비고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7B1BA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6100762"/>
                  </a:ext>
                </a:extLst>
              </a:tr>
              <a:tr h="85691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입학원서접수 및</a:t>
                      </a:r>
                      <a:endParaRPr lang="en-US" altLang="ko-KR" sz="1600" spc="-100" baseline="0" dirty="0">
                        <a:solidFill>
                          <a:srgbClr val="6D6E71"/>
                        </a:solidFill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  <a:p>
                      <a:pPr algn="ctr" latinLnBrk="1"/>
                      <a:r>
                        <a:rPr lang="ko-KR" altLang="en-US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전형료 납부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2022</a:t>
                      </a:r>
                      <a:r>
                        <a:rPr lang="ko-KR" altLang="en-US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년 </a:t>
                      </a:r>
                      <a:r>
                        <a:rPr lang="en-US" altLang="ko-KR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11</a:t>
                      </a:r>
                      <a:r>
                        <a:rPr lang="ko-KR" altLang="en-US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월 </a:t>
                      </a:r>
                      <a:r>
                        <a:rPr lang="en-US" altLang="ko-KR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21</a:t>
                      </a:r>
                      <a:r>
                        <a:rPr lang="ko-KR" altLang="en-US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일 </a:t>
                      </a:r>
                      <a:r>
                        <a:rPr lang="en-US" altLang="ko-KR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(</a:t>
                      </a:r>
                      <a:r>
                        <a:rPr lang="ko-KR" altLang="en-US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월</a:t>
                      </a:r>
                      <a:r>
                        <a:rPr lang="en-US" altLang="ko-KR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) ~ 11</a:t>
                      </a:r>
                      <a:r>
                        <a:rPr lang="ko-KR" altLang="en-US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월 </a:t>
                      </a:r>
                      <a:r>
                        <a:rPr lang="en-US" altLang="ko-KR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25</a:t>
                      </a:r>
                      <a:r>
                        <a:rPr lang="ko-KR" altLang="en-US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일 </a:t>
                      </a:r>
                      <a:r>
                        <a:rPr lang="en-US" altLang="ko-KR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(</a:t>
                      </a:r>
                      <a:r>
                        <a:rPr lang="ko-KR" altLang="en-US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금</a:t>
                      </a:r>
                      <a:r>
                        <a:rPr lang="en-US" altLang="ko-KR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) </a:t>
                      </a:r>
                      <a:r>
                        <a:rPr lang="ko-KR" altLang="en-US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오후 </a:t>
                      </a:r>
                      <a:r>
                        <a:rPr lang="en-US" altLang="ko-KR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2</a:t>
                      </a:r>
                      <a:r>
                        <a:rPr lang="ko-KR" altLang="en-US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시까지</a:t>
                      </a:r>
                      <a:endParaRPr lang="en-US" altLang="ko-KR" sz="1600" spc="-100" baseline="0" dirty="0">
                        <a:solidFill>
                          <a:srgbClr val="6D6E71"/>
                        </a:solidFill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  <a:p>
                      <a:pPr algn="ctr" latinLnBrk="1"/>
                      <a:r>
                        <a:rPr lang="ko-KR" altLang="en-US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전형료</a:t>
                      </a:r>
                      <a:r>
                        <a:rPr lang="en-US" altLang="ko-KR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: 80,000</a:t>
                      </a:r>
                      <a:r>
                        <a:rPr lang="ko-KR" altLang="en-US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원 계좌로 입금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하나은행 </a:t>
                      </a:r>
                      <a:r>
                        <a:rPr lang="en-US" altLang="ko-KR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391-904469-90037</a:t>
                      </a:r>
                    </a:p>
                    <a:p>
                      <a:pPr algn="ctr" latinLnBrk="1"/>
                      <a:r>
                        <a:rPr lang="ko-KR" altLang="en-US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예금주</a:t>
                      </a:r>
                      <a:r>
                        <a:rPr lang="en-US" altLang="ko-KR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: </a:t>
                      </a:r>
                      <a:r>
                        <a:rPr lang="ko-KR" altLang="en-US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고려대학교 </a:t>
                      </a:r>
                      <a:r>
                        <a:rPr lang="en-US" altLang="ko-KR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&lt;</a:t>
                      </a:r>
                      <a:r>
                        <a:rPr lang="ko-KR" altLang="en-US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심리융합과학대학원</a:t>
                      </a:r>
                      <a:r>
                        <a:rPr lang="en-US" altLang="ko-KR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&gt;</a:t>
                      </a:r>
                      <a:endParaRPr lang="ko-KR" altLang="en-US" sz="1600" spc="-100" baseline="0" dirty="0">
                        <a:solidFill>
                          <a:srgbClr val="6D6E71"/>
                        </a:solidFill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2769865"/>
                  </a:ext>
                </a:extLst>
              </a:tr>
              <a:tr h="85269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접수 방법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입학지원서 및 제출 서류 우편 접수 또는 방문 접수</a:t>
                      </a:r>
                      <a:endParaRPr lang="en-US" altLang="ko-KR" sz="1600" spc="-100" baseline="0" dirty="0">
                        <a:solidFill>
                          <a:srgbClr val="6D6E71"/>
                        </a:solidFill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  <a:p>
                      <a:pPr algn="ctr" latinLnBrk="1"/>
                      <a:r>
                        <a:rPr lang="en-US" altLang="ko-KR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*</a:t>
                      </a:r>
                      <a:r>
                        <a:rPr lang="ko-KR" altLang="en-US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우편</a:t>
                      </a:r>
                      <a:r>
                        <a:rPr lang="en-US" altLang="ko-KR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(</a:t>
                      </a:r>
                      <a:r>
                        <a:rPr lang="ko-KR" altLang="en-US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등기</a:t>
                      </a:r>
                      <a:r>
                        <a:rPr lang="en-US" altLang="ko-KR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)</a:t>
                      </a:r>
                      <a:r>
                        <a:rPr lang="ko-KR" altLang="en-US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발송</a:t>
                      </a:r>
                      <a:r>
                        <a:rPr lang="en-US" altLang="ko-KR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 : 11</a:t>
                      </a:r>
                      <a:r>
                        <a:rPr lang="ko-KR" altLang="en-US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월 </a:t>
                      </a:r>
                      <a:r>
                        <a:rPr lang="en-US" altLang="ko-KR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25</a:t>
                      </a:r>
                      <a:r>
                        <a:rPr lang="ko-KR" altLang="en-US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일 </a:t>
                      </a:r>
                      <a:r>
                        <a:rPr lang="en-US" altLang="ko-KR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(</a:t>
                      </a:r>
                      <a:r>
                        <a:rPr lang="ko-KR" altLang="en-US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금</a:t>
                      </a:r>
                      <a:r>
                        <a:rPr lang="en-US" altLang="ko-KR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) </a:t>
                      </a:r>
                      <a:r>
                        <a:rPr lang="ko-KR" altLang="en-US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소인까지 유효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spc="-100" baseline="0" dirty="0">
                        <a:solidFill>
                          <a:srgbClr val="6D6E71"/>
                        </a:solidFill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8940277"/>
                  </a:ext>
                </a:extLst>
              </a:tr>
              <a:tr h="55087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구술</a:t>
                      </a:r>
                      <a:r>
                        <a:rPr lang="en-US" altLang="ko-KR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(</a:t>
                      </a:r>
                      <a:r>
                        <a:rPr lang="ko-KR" altLang="en-US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면접</a:t>
                      </a:r>
                      <a:r>
                        <a:rPr lang="en-US" altLang="ko-KR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) </a:t>
                      </a:r>
                      <a:r>
                        <a:rPr lang="ko-KR" altLang="en-US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시험 일시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2022</a:t>
                      </a:r>
                      <a:r>
                        <a:rPr lang="ko-KR" altLang="en-US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년 </a:t>
                      </a:r>
                      <a:r>
                        <a:rPr lang="en-US" altLang="ko-KR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12</a:t>
                      </a:r>
                      <a:r>
                        <a:rPr lang="ko-KR" altLang="en-US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월 </a:t>
                      </a:r>
                      <a:r>
                        <a:rPr lang="en-US" altLang="ko-KR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10</a:t>
                      </a:r>
                      <a:r>
                        <a:rPr lang="ko-KR" altLang="en-US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일 </a:t>
                      </a:r>
                      <a:r>
                        <a:rPr lang="en-US" altLang="ko-KR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(</a:t>
                      </a:r>
                      <a:r>
                        <a:rPr lang="ko-KR" altLang="en-US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토</a:t>
                      </a:r>
                      <a:r>
                        <a:rPr lang="en-US" altLang="ko-KR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) 14</a:t>
                      </a:r>
                      <a:r>
                        <a:rPr lang="ko-KR" altLang="en-US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시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spc="-100" baseline="0" dirty="0">
                        <a:solidFill>
                          <a:srgbClr val="6D6E71"/>
                        </a:solidFill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0891931"/>
                  </a:ext>
                </a:extLst>
              </a:tr>
              <a:tr h="55087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합격자 발표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2022</a:t>
                      </a:r>
                      <a:r>
                        <a:rPr lang="ko-KR" altLang="en-US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년 </a:t>
                      </a:r>
                      <a:r>
                        <a:rPr lang="en-US" altLang="ko-KR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12</a:t>
                      </a:r>
                      <a:r>
                        <a:rPr lang="ko-KR" altLang="en-US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월 </a:t>
                      </a:r>
                      <a:r>
                        <a:rPr lang="en-US" altLang="ko-KR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21</a:t>
                      </a:r>
                      <a:r>
                        <a:rPr lang="ko-KR" altLang="en-US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일 </a:t>
                      </a:r>
                      <a:r>
                        <a:rPr lang="en-US" altLang="ko-KR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(</a:t>
                      </a:r>
                      <a:r>
                        <a:rPr lang="ko-KR" altLang="en-US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수</a:t>
                      </a:r>
                      <a:r>
                        <a:rPr lang="en-US" altLang="ko-KR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) </a:t>
                      </a:r>
                      <a:r>
                        <a:rPr lang="ko-KR" altLang="en-US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예정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spc="-100" baseline="0" dirty="0">
                          <a:solidFill>
                            <a:srgbClr val="6D6E7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심리학부 심리융합과학대학원 홈페이지 공지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B1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711055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958F096-74E4-7C71-1425-859C2A1577CA}"/>
              </a:ext>
            </a:extLst>
          </p:cNvPr>
          <p:cNvSpPr txBox="1"/>
          <p:nvPr/>
        </p:nvSpPr>
        <p:spPr>
          <a:xfrm>
            <a:off x="1769715" y="4889331"/>
            <a:ext cx="86525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97B1BA"/>
              </a:buClr>
              <a:buFont typeface="Arial" panose="020B0604020202020204" pitchFamily="34" charset="0"/>
              <a:buChar char="•"/>
            </a:pPr>
            <a:r>
              <a:rPr lang="ko-KR" altLang="en-US" sz="1600" spc="-100" dirty="0">
                <a:solidFill>
                  <a:srgbClr val="6D6E7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법학관 구관 위치</a:t>
            </a:r>
            <a:r>
              <a:rPr lang="en-US" altLang="ko-KR" sz="1600" spc="-100" dirty="0">
                <a:solidFill>
                  <a:srgbClr val="6D6E7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: </a:t>
            </a:r>
            <a:r>
              <a:rPr lang="ko-KR" altLang="en-US" sz="1600" spc="-100" dirty="0">
                <a:solidFill>
                  <a:srgbClr val="6D6E7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지하철 </a:t>
            </a:r>
            <a:r>
              <a:rPr lang="en-US" altLang="ko-KR" sz="1600" spc="-100" dirty="0">
                <a:solidFill>
                  <a:srgbClr val="6D6E7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6</a:t>
            </a:r>
            <a:r>
              <a:rPr lang="ko-KR" altLang="en-US" sz="1600" spc="-100" dirty="0">
                <a:solidFill>
                  <a:srgbClr val="6D6E7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호선 고려대 </a:t>
            </a:r>
            <a:r>
              <a:rPr lang="en-US" altLang="ko-KR" sz="1600" spc="-100" dirty="0">
                <a:solidFill>
                  <a:srgbClr val="6D6E7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3</a:t>
            </a:r>
            <a:r>
              <a:rPr lang="ko-KR" altLang="en-US" sz="1600" spc="-100" dirty="0">
                <a:solidFill>
                  <a:srgbClr val="6D6E7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번 출구로 나와서 약 </a:t>
            </a:r>
            <a:r>
              <a:rPr lang="en-US" altLang="ko-KR" sz="1600" spc="-100" dirty="0">
                <a:solidFill>
                  <a:srgbClr val="6D6E7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100m </a:t>
            </a:r>
            <a:r>
              <a:rPr lang="ko-KR" altLang="en-US" sz="1600" spc="-100" dirty="0">
                <a:solidFill>
                  <a:srgbClr val="6D6E7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직진 </a:t>
            </a:r>
            <a:r>
              <a:rPr lang="en-US" altLang="ko-KR" sz="1600" spc="-100" dirty="0">
                <a:solidFill>
                  <a:srgbClr val="6D6E7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(</a:t>
            </a:r>
            <a:r>
              <a:rPr lang="ko-KR" altLang="en-US" sz="1600" spc="-100" dirty="0">
                <a:solidFill>
                  <a:srgbClr val="6D6E7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중앙도서관과 대학원 사이 </a:t>
            </a:r>
            <a:r>
              <a:rPr lang="en-US" altLang="ko-KR" sz="1600" spc="-100" dirty="0">
                <a:solidFill>
                  <a:srgbClr val="6D6E7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4</a:t>
            </a:r>
            <a:r>
              <a:rPr lang="ko-KR" altLang="en-US" sz="1600" spc="-100" dirty="0">
                <a:solidFill>
                  <a:srgbClr val="6D6E7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층 건물</a:t>
            </a:r>
            <a:r>
              <a:rPr lang="en-US" altLang="ko-KR" sz="1600" spc="-100" dirty="0">
                <a:solidFill>
                  <a:srgbClr val="6D6E7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)</a:t>
            </a:r>
            <a:endParaRPr lang="ko-KR" altLang="en-US" sz="1600" spc="-100" dirty="0">
              <a:solidFill>
                <a:srgbClr val="6D6E7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A7CD1CFE-5016-7C9B-86AD-D9BF2152A406}"/>
              </a:ext>
            </a:extLst>
          </p:cNvPr>
          <p:cNvGrpSpPr/>
          <p:nvPr/>
        </p:nvGrpSpPr>
        <p:grpSpPr>
          <a:xfrm>
            <a:off x="2042145" y="5598340"/>
            <a:ext cx="8111570" cy="430887"/>
            <a:chOff x="1655415" y="5531665"/>
            <a:chExt cx="8111570" cy="43088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5D7FC76-4D86-033C-A2BA-8115E8A0034F}"/>
                </a:ext>
              </a:extLst>
            </p:cNvPr>
            <p:cNvSpPr txBox="1"/>
            <p:nvPr/>
          </p:nvSpPr>
          <p:spPr>
            <a:xfrm>
              <a:off x="1655415" y="5531665"/>
              <a:ext cx="385383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Clr>
                  <a:srgbClr val="97B1BA"/>
                </a:buClr>
              </a:pPr>
              <a:r>
                <a:rPr lang="ko-KR" altLang="en-US" sz="1600" spc="-100" dirty="0">
                  <a:solidFill>
                    <a:srgbClr val="6D6E7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심리융합과학대학원 행정실 </a:t>
              </a:r>
              <a:r>
                <a:rPr lang="en-US" altLang="ko-KR" sz="1600" spc="-100" dirty="0">
                  <a:solidFill>
                    <a:srgbClr val="6D6E7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: </a:t>
              </a:r>
              <a:r>
                <a:rPr lang="en-US" altLang="ko-KR" sz="1600" spc="-100" dirty="0">
                  <a:solidFill>
                    <a:srgbClr val="802937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02-3290-2061</a:t>
              </a:r>
              <a:endParaRPr lang="ko-KR" altLang="en-US" sz="1600" spc="-100" dirty="0">
                <a:solidFill>
                  <a:srgbClr val="802937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E5EBAE5-47E8-BC13-ADA7-BFDE38786E43}"/>
                </a:ext>
              </a:extLst>
            </p:cNvPr>
            <p:cNvSpPr txBox="1"/>
            <p:nvPr/>
          </p:nvSpPr>
          <p:spPr>
            <a:xfrm>
              <a:off x="5846414" y="5531665"/>
              <a:ext cx="392057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Clr>
                  <a:srgbClr val="97B1BA"/>
                </a:buClr>
              </a:pPr>
              <a:r>
                <a:rPr lang="ko-KR" altLang="en-US" sz="1600" spc="-100" dirty="0">
                  <a:solidFill>
                    <a:srgbClr val="6D6E7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심리융합과학대학원 </a:t>
              </a:r>
              <a:r>
                <a:rPr lang="en-US" altLang="ko-KR" sz="1600" spc="-100" dirty="0">
                  <a:solidFill>
                    <a:srgbClr val="6D6E7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E-mail : </a:t>
              </a:r>
              <a:r>
                <a:rPr lang="en-US" altLang="ko-KR" sz="1600" spc="-100" dirty="0">
                  <a:solidFill>
                    <a:srgbClr val="802937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lib007@korea.ac.kr</a:t>
              </a:r>
              <a:endParaRPr lang="ko-KR" altLang="en-US" sz="1600" spc="-100" dirty="0">
                <a:solidFill>
                  <a:srgbClr val="802937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64347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19D1AE3-AE45-D2EC-F90D-AA07F95AF85D}"/>
              </a:ext>
            </a:extLst>
          </p:cNvPr>
          <p:cNvSpPr/>
          <p:nvPr/>
        </p:nvSpPr>
        <p:spPr>
          <a:xfrm>
            <a:off x="360000" y="360000"/>
            <a:ext cx="11472000" cy="613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0" name="그림 9" descr="잔디, 하늘, 실외, 집이(가) 표시된 사진&#10;&#10;자동 생성된 설명">
            <a:extLst>
              <a:ext uri="{FF2B5EF4-FFF2-40B4-BE49-F238E27FC236}">
                <a16:creationId xmlns:a16="http://schemas.microsoft.com/office/drawing/2014/main" id="{0A9BC3BB-6E13-9DCB-BB5B-20A88DB159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" b="15394"/>
          <a:stretch/>
        </p:blipFill>
        <p:spPr>
          <a:xfrm>
            <a:off x="360000" y="360000"/>
            <a:ext cx="11472000" cy="6138000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B8EE2C65-79F2-642E-9901-1C41C72D98C6}"/>
              </a:ext>
            </a:extLst>
          </p:cNvPr>
          <p:cNvSpPr/>
          <p:nvPr/>
        </p:nvSpPr>
        <p:spPr>
          <a:xfrm>
            <a:off x="360000" y="360000"/>
            <a:ext cx="11472000" cy="613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D1885A65-2AC2-79F5-E5B8-217ED0CE8C7D}"/>
              </a:ext>
            </a:extLst>
          </p:cNvPr>
          <p:cNvGrpSpPr/>
          <p:nvPr/>
        </p:nvGrpSpPr>
        <p:grpSpPr>
          <a:xfrm>
            <a:off x="3539353" y="2099037"/>
            <a:ext cx="5113294" cy="2659926"/>
            <a:chOff x="3539353" y="1624875"/>
            <a:chExt cx="5113294" cy="265992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65744A1-B805-AC55-C83C-F69456C99E6F}"/>
                </a:ext>
              </a:extLst>
            </p:cNvPr>
            <p:cNvSpPr txBox="1"/>
            <p:nvPr/>
          </p:nvSpPr>
          <p:spPr>
            <a:xfrm>
              <a:off x="3539353" y="1624875"/>
              <a:ext cx="5113294" cy="923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  <a:buClr>
                  <a:srgbClr val="97B1BA"/>
                </a:buClr>
              </a:pPr>
              <a:r>
                <a:rPr lang="ko-KR" altLang="en-US" spc="-100" dirty="0">
                  <a:solidFill>
                    <a:srgbClr val="6D6E7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고려대학교 심리학부</a:t>
              </a:r>
              <a:r>
                <a:rPr lang="en-US" altLang="ko-KR" spc="-100" dirty="0">
                  <a:solidFill>
                    <a:srgbClr val="6D6E7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:</a:t>
              </a:r>
              <a:endParaRPr lang="ko-KR" altLang="en-US" spc="-100" dirty="0">
                <a:solidFill>
                  <a:srgbClr val="6D6E7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  <a:p>
              <a:pPr algn="ctr">
                <a:lnSpc>
                  <a:spcPct val="130000"/>
                </a:lnSpc>
                <a:buClr>
                  <a:srgbClr val="97B1BA"/>
                </a:buClr>
              </a:pPr>
              <a:r>
                <a:rPr lang="en-US" altLang="ko-KR" sz="2500" spc="-100" dirty="0">
                  <a:solidFill>
                    <a:srgbClr val="802937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  <a:hlinkClick r:id="rId3"/>
                </a:rPr>
                <a:t>http://psy.korea.ac.kr</a:t>
              </a:r>
              <a:r>
                <a:rPr lang="en-US" altLang="ko-KR" sz="2500" spc="-100" dirty="0">
                  <a:solidFill>
                    <a:srgbClr val="802937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 </a:t>
              </a:r>
              <a:endParaRPr lang="ko-KR" altLang="en-US" sz="2500" spc="-100" dirty="0">
                <a:solidFill>
                  <a:srgbClr val="6D6E7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pic>
          <p:nvPicPr>
            <p:cNvPr id="22" name="그림 21">
              <a:extLst>
                <a:ext uri="{FF2B5EF4-FFF2-40B4-BE49-F238E27FC236}">
                  <a16:creationId xmlns:a16="http://schemas.microsoft.com/office/drawing/2014/main" id="{4CAE897B-23B7-DD7A-5030-F00486FDBE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22689" y1="23529" x2="72269" y2="66387"/>
                          <a14:foregroundMark x1="72269" y1="66387" x2="77871" y2="75070"/>
                          <a14:foregroundMark x1="77311" y1="23810" x2="76471" y2="76471"/>
                          <a14:foregroundMark x1="70868" y1="22689" x2="28011" y2="24090"/>
                          <a14:foregroundMark x1="32773" y1="22129" x2="42297" y2="22129"/>
                          <a14:foregroundMark x1="23249" y1="30532" x2="22689" y2="76190"/>
                          <a14:foregroundMark x1="26050" y1="77311" x2="65546" y2="76190"/>
                          <a14:foregroundMark x1="65546" y1="76190" x2="68627" y2="76190"/>
                          <a14:foregroundMark x1="65266" y1="77871" x2="44538" y2="75630"/>
                          <a14:foregroundMark x1="44538" y1="75630" x2="38936" y2="76471"/>
                          <a14:foregroundMark x1="61064" y1="65546" x2="54342" y2="54342"/>
                          <a14:foregroundMark x1="58824" y1="51821" x2="63866" y2="62185"/>
                          <a14:foregroundMark x1="63866" y1="62185" x2="70868" y2="70588"/>
                          <a14:foregroundMark x1="70868" y1="70588" x2="70868" y2="70588"/>
                          <a14:foregroundMark x1="68067" y1="78431" x2="78431" y2="7647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089"/>
            <a:stretch/>
          </p:blipFill>
          <p:spPr>
            <a:xfrm>
              <a:off x="4834188" y="2167188"/>
              <a:ext cx="2523624" cy="21176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392816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19D1AE3-AE45-D2EC-F90D-AA07F95AF85D}"/>
              </a:ext>
            </a:extLst>
          </p:cNvPr>
          <p:cNvSpPr/>
          <p:nvPr/>
        </p:nvSpPr>
        <p:spPr>
          <a:xfrm>
            <a:off x="360000" y="360000"/>
            <a:ext cx="11472000" cy="613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0" name="그림 9" descr="잔디, 하늘, 실외, 집이(가) 표시된 사진&#10;&#10;자동 생성된 설명">
            <a:extLst>
              <a:ext uri="{FF2B5EF4-FFF2-40B4-BE49-F238E27FC236}">
                <a16:creationId xmlns:a16="http://schemas.microsoft.com/office/drawing/2014/main" id="{0A9BC3BB-6E13-9DCB-BB5B-20A88DB159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" b="15394"/>
          <a:stretch/>
        </p:blipFill>
        <p:spPr>
          <a:xfrm>
            <a:off x="360000" y="360000"/>
            <a:ext cx="11472000" cy="6138000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B8EE2C65-79F2-642E-9901-1C41C72D98C6}"/>
              </a:ext>
            </a:extLst>
          </p:cNvPr>
          <p:cNvSpPr/>
          <p:nvPr/>
        </p:nvSpPr>
        <p:spPr>
          <a:xfrm>
            <a:off x="360000" y="360000"/>
            <a:ext cx="11472000" cy="613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544245-624E-F16B-7E99-AAEAFA71E00C}"/>
              </a:ext>
            </a:extLst>
          </p:cNvPr>
          <p:cNvSpPr txBox="1"/>
          <p:nvPr/>
        </p:nvSpPr>
        <p:spPr>
          <a:xfrm>
            <a:off x="3539353" y="2817294"/>
            <a:ext cx="5113294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buClr>
                <a:srgbClr val="97B1BA"/>
              </a:buClr>
            </a:pPr>
            <a:r>
              <a:rPr lang="en-US" altLang="ko-KR" sz="6000" spc="-100" dirty="0">
                <a:solidFill>
                  <a:srgbClr val="6D6E7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Q &amp; A</a:t>
            </a:r>
            <a:endParaRPr lang="ko-KR" altLang="en-US" sz="6000" spc="-100" dirty="0">
              <a:solidFill>
                <a:srgbClr val="6D6E7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139238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19D1AE3-AE45-D2EC-F90D-AA07F95AF85D}"/>
              </a:ext>
            </a:extLst>
          </p:cNvPr>
          <p:cNvSpPr/>
          <p:nvPr/>
        </p:nvSpPr>
        <p:spPr>
          <a:xfrm>
            <a:off x="360000" y="360000"/>
            <a:ext cx="11472000" cy="613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0" name="그림 9" descr="잔디, 하늘, 실외, 집이(가) 표시된 사진&#10;&#10;자동 생성된 설명">
            <a:extLst>
              <a:ext uri="{FF2B5EF4-FFF2-40B4-BE49-F238E27FC236}">
                <a16:creationId xmlns:a16="http://schemas.microsoft.com/office/drawing/2014/main" id="{0A9BC3BB-6E13-9DCB-BB5B-20A88DB159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" b="15394"/>
          <a:stretch/>
        </p:blipFill>
        <p:spPr>
          <a:xfrm>
            <a:off x="360000" y="360000"/>
            <a:ext cx="11472000" cy="6138000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B8EE2C65-79F2-642E-9901-1C41C72D98C6}"/>
              </a:ext>
            </a:extLst>
          </p:cNvPr>
          <p:cNvSpPr/>
          <p:nvPr/>
        </p:nvSpPr>
        <p:spPr>
          <a:xfrm>
            <a:off x="360000" y="360000"/>
            <a:ext cx="11472000" cy="613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544245-624E-F16B-7E99-AAEAFA71E00C}"/>
              </a:ext>
            </a:extLst>
          </p:cNvPr>
          <p:cNvSpPr txBox="1"/>
          <p:nvPr/>
        </p:nvSpPr>
        <p:spPr>
          <a:xfrm>
            <a:off x="3539353" y="2911551"/>
            <a:ext cx="5113294" cy="1034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buClr>
                <a:srgbClr val="97B1BA"/>
              </a:buClr>
            </a:pPr>
            <a:r>
              <a:rPr lang="ko-KR" altLang="en-US" sz="5000" spc="-100" dirty="0">
                <a:solidFill>
                  <a:srgbClr val="6D6E7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감사합니다</a:t>
            </a:r>
            <a:r>
              <a:rPr lang="en-US" altLang="ko-KR" sz="5000" spc="-100" dirty="0">
                <a:solidFill>
                  <a:srgbClr val="6D6E7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.</a:t>
            </a:r>
            <a:endParaRPr lang="ko-KR" altLang="en-US" sz="5000" spc="-100" dirty="0">
              <a:solidFill>
                <a:srgbClr val="6D6E7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43670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잔디, 하늘, 실외, 집이(가) 표시된 사진&#10;&#10;자동 생성된 설명">
            <a:extLst>
              <a:ext uri="{FF2B5EF4-FFF2-40B4-BE49-F238E27FC236}">
                <a16:creationId xmlns:a16="http://schemas.microsoft.com/office/drawing/2014/main" id="{62820494-A45E-F0F5-C400-BFA92EEAC9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" b="15394"/>
          <a:stretch/>
        </p:blipFill>
        <p:spPr>
          <a:xfrm>
            <a:off x="360000" y="360000"/>
            <a:ext cx="11472000" cy="6138000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419D1AE3-AE45-D2EC-F90D-AA07F95AF85D}"/>
              </a:ext>
            </a:extLst>
          </p:cNvPr>
          <p:cNvSpPr/>
          <p:nvPr/>
        </p:nvSpPr>
        <p:spPr>
          <a:xfrm>
            <a:off x="360000" y="360000"/>
            <a:ext cx="11472000" cy="613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D9047827-2CD1-3060-6CD8-CA4C773C48F6}"/>
              </a:ext>
            </a:extLst>
          </p:cNvPr>
          <p:cNvGrpSpPr/>
          <p:nvPr/>
        </p:nvGrpSpPr>
        <p:grpSpPr>
          <a:xfrm>
            <a:off x="776123" y="737539"/>
            <a:ext cx="2830677" cy="477054"/>
            <a:chOff x="1258723" y="1728139"/>
            <a:chExt cx="2830677" cy="47705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5529BF1-128A-9A82-8B13-310DED5F8412}"/>
                </a:ext>
              </a:extLst>
            </p:cNvPr>
            <p:cNvSpPr txBox="1"/>
            <p:nvPr/>
          </p:nvSpPr>
          <p:spPr>
            <a:xfrm>
              <a:off x="1671816" y="1728139"/>
              <a:ext cx="2417584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500" spc="-100" dirty="0">
                  <a:solidFill>
                    <a:srgbClr val="6D6E7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학과 소개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536463A-A6F7-5664-CDF8-4FE3FA46249B}"/>
                </a:ext>
              </a:extLst>
            </p:cNvPr>
            <p:cNvSpPr txBox="1"/>
            <p:nvPr/>
          </p:nvSpPr>
          <p:spPr>
            <a:xfrm>
              <a:off x="1258723" y="1728139"/>
              <a:ext cx="531977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500" spc="-50" dirty="0">
                  <a:solidFill>
                    <a:srgbClr val="97B1BA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02</a:t>
              </a:r>
              <a:endParaRPr lang="ko-KR" altLang="en-US" sz="2500" spc="-50" dirty="0">
                <a:solidFill>
                  <a:srgbClr val="97B1BA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1CB7B7E-9EDA-13FB-F012-F03F7AB9DFB3}"/>
              </a:ext>
            </a:extLst>
          </p:cNvPr>
          <p:cNvSpPr txBox="1"/>
          <p:nvPr/>
        </p:nvSpPr>
        <p:spPr>
          <a:xfrm>
            <a:off x="3539353" y="1624875"/>
            <a:ext cx="5113294" cy="923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buClr>
                <a:srgbClr val="97B1BA"/>
              </a:buClr>
            </a:pPr>
            <a:r>
              <a:rPr lang="ko-KR" altLang="en-US" spc="-100" dirty="0">
                <a:solidFill>
                  <a:srgbClr val="6D6E7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국내 최초의 심리학부</a:t>
            </a:r>
            <a:r>
              <a:rPr lang="en-US" altLang="ko-KR" spc="-100" dirty="0">
                <a:solidFill>
                  <a:srgbClr val="6D6E7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, </a:t>
            </a:r>
            <a:r>
              <a:rPr lang="ko-KR" altLang="en-US" spc="-100" dirty="0">
                <a:solidFill>
                  <a:srgbClr val="6D6E7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최초의 심리학부 특수대학원인</a:t>
            </a:r>
          </a:p>
          <a:p>
            <a:pPr algn="ctr">
              <a:lnSpc>
                <a:spcPct val="130000"/>
              </a:lnSpc>
              <a:buClr>
                <a:srgbClr val="97B1BA"/>
              </a:buClr>
            </a:pPr>
            <a:r>
              <a:rPr lang="ko-KR" altLang="en-US" sz="2500" spc="-100" dirty="0">
                <a:solidFill>
                  <a:srgbClr val="802937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고려대 심리융합과학대학원</a:t>
            </a:r>
            <a:r>
              <a:rPr lang="ko-KR" altLang="en-US" sz="2500" spc="-100" dirty="0">
                <a:solidFill>
                  <a:srgbClr val="6D6E7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에 초대합니다</a:t>
            </a:r>
            <a:r>
              <a:rPr lang="en-US" altLang="ko-KR" sz="2500" spc="-100" dirty="0">
                <a:solidFill>
                  <a:srgbClr val="6D6E7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.</a:t>
            </a:r>
            <a:endParaRPr lang="ko-KR" altLang="en-US" sz="2500" spc="-100" dirty="0">
              <a:solidFill>
                <a:srgbClr val="6D6E7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E66595-E515-ADDF-990E-CCE75E4A6A2A}"/>
              </a:ext>
            </a:extLst>
          </p:cNvPr>
          <p:cNvSpPr txBox="1"/>
          <p:nvPr/>
        </p:nvSpPr>
        <p:spPr>
          <a:xfrm>
            <a:off x="3539353" y="2938150"/>
            <a:ext cx="5113294" cy="380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buClr>
                <a:srgbClr val="97B1BA"/>
              </a:buClr>
            </a:pPr>
            <a:r>
              <a:rPr lang="en-US" altLang="ko-KR" sz="1600" spc="-50" dirty="0">
                <a:solidFill>
                  <a:srgbClr val="802937"/>
                </a:solidFill>
                <a:latin typeface="Times New Roman" panose="02020603050405020304" pitchFamily="18" charset="0"/>
                <a:ea typeface="KoPubWorld돋움체 Bold" panose="00000800000000000000" pitchFamily="2" charset="-127"/>
                <a:cs typeface="Times New Roman" panose="02020603050405020304" pitchFamily="18" charset="0"/>
              </a:rPr>
              <a:t>KU School of Psychology</a:t>
            </a:r>
            <a:endParaRPr lang="ko-KR" altLang="en-US" sz="1600" spc="-50" dirty="0">
              <a:solidFill>
                <a:srgbClr val="802937"/>
              </a:solidFill>
              <a:latin typeface="Times New Roman" panose="02020603050405020304" pitchFamily="18" charset="0"/>
              <a:ea typeface="KoPubWorld돋움체 Bold" panose="00000800000000000000" pitchFamily="2" charset="-127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6F1281-929A-0EAB-3B84-C9A44C985992}"/>
              </a:ext>
            </a:extLst>
          </p:cNvPr>
          <p:cNvSpPr txBox="1"/>
          <p:nvPr/>
        </p:nvSpPr>
        <p:spPr>
          <a:xfrm>
            <a:off x="3539353" y="3358225"/>
            <a:ext cx="5113294" cy="71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buClr>
                <a:srgbClr val="97B1BA"/>
              </a:buClr>
            </a:pPr>
            <a:r>
              <a:rPr lang="en-US" altLang="ko-KR" sz="16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60</a:t>
            </a:r>
            <a:r>
              <a:rPr lang="ko-KR" altLang="en-US" sz="16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년 이상의 유구한 전통과 함께</a:t>
            </a:r>
            <a:endParaRPr lang="en-US" altLang="ko-KR" sz="1600" spc="-100" dirty="0">
              <a:solidFill>
                <a:srgbClr val="6D6E7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algn="ctr">
              <a:lnSpc>
                <a:spcPct val="130000"/>
              </a:lnSpc>
              <a:buClr>
                <a:srgbClr val="97B1BA"/>
              </a:buClr>
            </a:pPr>
            <a:r>
              <a:rPr lang="en-US" altLang="ko-KR" sz="16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2021</a:t>
            </a:r>
            <a:r>
              <a:rPr lang="ko-KR" altLang="en-US" sz="16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년 국내 최초</a:t>
            </a:r>
            <a:r>
              <a:rPr lang="en-US" altLang="ko-KR" sz="16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, </a:t>
            </a:r>
            <a:r>
              <a:rPr lang="ko-KR" altLang="en-US" sz="16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유일의 단독 </a:t>
            </a:r>
            <a:r>
              <a:rPr lang="en-US" altLang="ko-KR" sz="16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‘</a:t>
            </a:r>
            <a:r>
              <a:rPr lang="ko-KR" altLang="en-US" sz="16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심리학부</a:t>
            </a:r>
            <a:r>
              <a:rPr lang="en-US" altLang="ko-KR" sz="16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’</a:t>
            </a:r>
            <a:r>
              <a:rPr lang="ko-KR" altLang="en-US" sz="16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로 출범하였습니다</a:t>
            </a:r>
            <a:r>
              <a:rPr lang="en-US" altLang="ko-KR" sz="16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</a:t>
            </a:r>
            <a:endParaRPr lang="ko-KR" altLang="en-US" sz="1600" spc="-100" dirty="0">
              <a:solidFill>
                <a:srgbClr val="6D6E7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C0F44925-54C3-E699-1381-4F03E62A6222}"/>
              </a:ext>
            </a:extLst>
          </p:cNvPr>
          <p:cNvGrpSpPr/>
          <p:nvPr/>
        </p:nvGrpSpPr>
        <p:grpSpPr>
          <a:xfrm>
            <a:off x="4092783" y="4358343"/>
            <a:ext cx="4006435" cy="1354217"/>
            <a:chOff x="3539353" y="4111853"/>
            <a:chExt cx="4006435" cy="135421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8F07FC3-9802-2945-3217-7301DF1EB400}"/>
                </a:ext>
              </a:extLst>
            </p:cNvPr>
            <p:cNvSpPr txBox="1"/>
            <p:nvPr/>
          </p:nvSpPr>
          <p:spPr>
            <a:xfrm>
              <a:off x="3539353" y="4111853"/>
              <a:ext cx="735385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buClr>
                  <a:srgbClr val="97B1BA"/>
                </a:buClr>
              </a:pPr>
              <a:r>
                <a:rPr lang="en-US" altLang="ko-KR" sz="1600" spc="-50" dirty="0">
                  <a:solidFill>
                    <a:srgbClr val="6D6E7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1959</a:t>
              </a:r>
            </a:p>
            <a:p>
              <a:pPr>
                <a:lnSpc>
                  <a:spcPct val="130000"/>
                </a:lnSpc>
                <a:buClr>
                  <a:srgbClr val="97B1BA"/>
                </a:buClr>
              </a:pPr>
              <a:r>
                <a:rPr lang="en-US" altLang="ko-KR" sz="1600" spc="-50" dirty="0">
                  <a:solidFill>
                    <a:srgbClr val="6D6E7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1960</a:t>
              </a:r>
            </a:p>
            <a:p>
              <a:pPr>
                <a:lnSpc>
                  <a:spcPct val="130000"/>
                </a:lnSpc>
                <a:buClr>
                  <a:srgbClr val="97B1BA"/>
                </a:buClr>
              </a:pPr>
              <a:r>
                <a:rPr lang="en-US" altLang="ko-KR" sz="1600" spc="-50" dirty="0">
                  <a:solidFill>
                    <a:srgbClr val="6D6E7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1962</a:t>
              </a:r>
            </a:p>
            <a:p>
              <a:pPr>
                <a:lnSpc>
                  <a:spcPct val="130000"/>
                </a:lnSpc>
                <a:buClr>
                  <a:srgbClr val="97B1BA"/>
                </a:buClr>
              </a:pPr>
              <a:r>
                <a:rPr lang="en-US" altLang="ko-KR" sz="1600" spc="-50" dirty="0">
                  <a:solidFill>
                    <a:srgbClr val="6D6E7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2021</a:t>
              </a:r>
              <a:endParaRPr lang="ko-KR" altLang="en-US" sz="1600" spc="-50" dirty="0">
                <a:solidFill>
                  <a:srgbClr val="6D6E7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02626A6-9DB6-53D0-74C7-59583DC58125}"/>
                </a:ext>
              </a:extLst>
            </p:cNvPr>
            <p:cNvSpPr txBox="1"/>
            <p:nvPr/>
          </p:nvSpPr>
          <p:spPr>
            <a:xfrm>
              <a:off x="4401959" y="4111853"/>
              <a:ext cx="3143829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buClr>
                  <a:srgbClr val="97B1BA"/>
                </a:buClr>
              </a:pPr>
              <a:r>
                <a:rPr lang="ko-KR" altLang="en-US" sz="1600" spc="-100" dirty="0">
                  <a:solidFill>
                    <a:srgbClr val="6D6E71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문리과대학 </a:t>
              </a:r>
              <a:r>
                <a:rPr lang="ko-KR" altLang="en-US" sz="1600" spc="-100" dirty="0" err="1">
                  <a:solidFill>
                    <a:srgbClr val="6D6E71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문과부</a:t>
              </a:r>
              <a:r>
                <a:rPr lang="ko-KR" altLang="en-US" sz="1600" spc="-100" dirty="0">
                  <a:solidFill>
                    <a:srgbClr val="6D6E71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 교육심리학과로 설립</a:t>
              </a:r>
              <a:endParaRPr lang="en-US" altLang="ko-KR" sz="16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endParaRPr>
            </a:p>
            <a:p>
              <a:pPr>
                <a:lnSpc>
                  <a:spcPct val="130000"/>
                </a:lnSpc>
                <a:buClr>
                  <a:srgbClr val="97B1BA"/>
                </a:buClr>
              </a:pPr>
              <a:r>
                <a:rPr lang="ko-KR" altLang="en-US" sz="1600" spc="-100" dirty="0">
                  <a:solidFill>
                    <a:srgbClr val="6D6E71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제</a:t>
              </a:r>
              <a:r>
                <a:rPr lang="en-US" altLang="ko-KR" sz="1600" spc="-100" dirty="0">
                  <a:solidFill>
                    <a:srgbClr val="6D6E71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1</a:t>
              </a:r>
              <a:r>
                <a:rPr lang="ko-KR" altLang="en-US" sz="1600" spc="-100" dirty="0">
                  <a:solidFill>
                    <a:srgbClr val="6D6E71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회 신입생 선발</a:t>
              </a:r>
              <a:endParaRPr lang="en-US" altLang="ko-KR" sz="16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endParaRPr>
            </a:p>
            <a:p>
              <a:pPr>
                <a:lnSpc>
                  <a:spcPct val="130000"/>
                </a:lnSpc>
                <a:buClr>
                  <a:srgbClr val="97B1BA"/>
                </a:buClr>
              </a:pPr>
              <a:r>
                <a:rPr lang="ko-KR" altLang="en-US" sz="1600" spc="-100" dirty="0">
                  <a:solidFill>
                    <a:srgbClr val="6D6E71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심리학과 분리 독립</a:t>
              </a:r>
              <a:endParaRPr lang="en-US" altLang="ko-KR" sz="16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endParaRPr>
            </a:p>
            <a:p>
              <a:pPr>
                <a:lnSpc>
                  <a:spcPct val="130000"/>
                </a:lnSpc>
                <a:buClr>
                  <a:srgbClr val="97B1BA"/>
                </a:buClr>
              </a:pPr>
              <a:r>
                <a:rPr lang="ko-KR" altLang="en-US" sz="1600" spc="-100" dirty="0">
                  <a:solidFill>
                    <a:srgbClr val="6D6E71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심리학부로 전환</a:t>
              </a:r>
              <a:r>
                <a:rPr lang="en-US" altLang="ko-KR" sz="1600" spc="-100" dirty="0">
                  <a:solidFill>
                    <a:srgbClr val="6D6E71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, </a:t>
              </a:r>
              <a:r>
                <a:rPr lang="ko-KR" altLang="en-US" sz="1600" spc="-100" dirty="0">
                  <a:solidFill>
                    <a:srgbClr val="6D6E71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출범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7350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잔디, 하늘, 실외, 집이(가) 표시된 사진&#10;&#10;자동 생성된 설명">
            <a:extLst>
              <a:ext uri="{FF2B5EF4-FFF2-40B4-BE49-F238E27FC236}">
                <a16:creationId xmlns:a16="http://schemas.microsoft.com/office/drawing/2014/main" id="{62820494-A45E-F0F5-C400-BFA92EEAC9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" b="15394"/>
          <a:stretch/>
        </p:blipFill>
        <p:spPr>
          <a:xfrm>
            <a:off x="360000" y="360000"/>
            <a:ext cx="11472000" cy="6138000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419D1AE3-AE45-D2EC-F90D-AA07F95AF85D}"/>
              </a:ext>
            </a:extLst>
          </p:cNvPr>
          <p:cNvSpPr/>
          <p:nvPr/>
        </p:nvSpPr>
        <p:spPr>
          <a:xfrm>
            <a:off x="360000" y="360000"/>
            <a:ext cx="11472000" cy="613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D9047827-2CD1-3060-6CD8-CA4C773C48F6}"/>
              </a:ext>
            </a:extLst>
          </p:cNvPr>
          <p:cNvGrpSpPr/>
          <p:nvPr/>
        </p:nvGrpSpPr>
        <p:grpSpPr>
          <a:xfrm>
            <a:off x="776123" y="737539"/>
            <a:ext cx="2830677" cy="477054"/>
            <a:chOff x="1258723" y="1728139"/>
            <a:chExt cx="2830677" cy="47705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5529BF1-128A-9A82-8B13-310DED5F8412}"/>
                </a:ext>
              </a:extLst>
            </p:cNvPr>
            <p:cNvSpPr txBox="1"/>
            <p:nvPr/>
          </p:nvSpPr>
          <p:spPr>
            <a:xfrm>
              <a:off x="1671816" y="1728139"/>
              <a:ext cx="2417584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500" spc="-100" dirty="0">
                  <a:solidFill>
                    <a:srgbClr val="6D6E7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학과 소개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536463A-A6F7-5664-CDF8-4FE3FA46249B}"/>
                </a:ext>
              </a:extLst>
            </p:cNvPr>
            <p:cNvSpPr txBox="1"/>
            <p:nvPr/>
          </p:nvSpPr>
          <p:spPr>
            <a:xfrm>
              <a:off x="1258723" y="1728139"/>
              <a:ext cx="531977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500" spc="-50" dirty="0">
                  <a:solidFill>
                    <a:srgbClr val="97B1BA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02</a:t>
              </a:r>
              <a:endParaRPr lang="ko-KR" altLang="en-US" sz="2500" spc="-50" dirty="0">
                <a:solidFill>
                  <a:srgbClr val="97B1BA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1CB7B7E-9EDA-13FB-F012-F03F7AB9DFB3}"/>
              </a:ext>
            </a:extLst>
          </p:cNvPr>
          <p:cNvSpPr txBox="1"/>
          <p:nvPr/>
        </p:nvSpPr>
        <p:spPr>
          <a:xfrm>
            <a:off x="3539353" y="1624875"/>
            <a:ext cx="5113294" cy="923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buClr>
                <a:srgbClr val="97B1BA"/>
              </a:buClr>
            </a:pPr>
            <a:r>
              <a:rPr lang="ko-KR" altLang="en-US" spc="-100" dirty="0">
                <a:solidFill>
                  <a:srgbClr val="6D6E7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국내 최초의 심리학부</a:t>
            </a:r>
            <a:r>
              <a:rPr lang="en-US" altLang="ko-KR" spc="-100" dirty="0">
                <a:solidFill>
                  <a:srgbClr val="6D6E7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, </a:t>
            </a:r>
            <a:r>
              <a:rPr lang="ko-KR" altLang="en-US" spc="-100" dirty="0">
                <a:solidFill>
                  <a:srgbClr val="6D6E7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최초의 심리학부 특수대학원인</a:t>
            </a:r>
          </a:p>
          <a:p>
            <a:pPr algn="ctr">
              <a:lnSpc>
                <a:spcPct val="130000"/>
              </a:lnSpc>
              <a:buClr>
                <a:srgbClr val="97B1BA"/>
              </a:buClr>
            </a:pPr>
            <a:r>
              <a:rPr lang="ko-KR" altLang="en-US" sz="2500" spc="-100" dirty="0">
                <a:solidFill>
                  <a:srgbClr val="802937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고려대 심리융합과학대학원</a:t>
            </a:r>
            <a:r>
              <a:rPr lang="ko-KR" altLang="en-US" sz="2500" spc="-100" dirty="0">
                <a:solidFill>
                  <a:srgbClr val="6D6E7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에 초대합니다</a:t>
            </a:r>
            <a:r>
              <a:rPr lang="en-US" altLang="ko-KR" sz="2500" spc="-100" dirty="0">
                <a:solidFill>
                  <a:srgbClr val="6D6E7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.</a:t>
            </a:r>
            <a:endParaRPr lang="ko-KR" altLang="en-US" sz="2500" spc="-100" dirty="0">
              <a:solidFill>
                <a:srgbClr val="6D6E7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CB431485-817E-783F-C82D-E32331D6E747}"/>
              </a:ext>
            </a:extLst>
          </p:cNvPr>
          <p:cNvGrpSpPr/>
          <p:nvPr/>
        </p:nvGrpSpPr>
        <p:grpSpPr>
          <a:xfrm>
            <a:off x="1109928" y="3364293"/>
            <a:ext cx="5113294" cy="1698170"/>
            <a:chOff x="982706" y="3228479"/>
            <a:chExt cx="5113294" cy="169817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AB1B07D-5F63-712E-FCA5-CF53311367C3}"/>
                </a:ext>
              </a:extLst>
            </p:cNvPr>
            <p:cNvSpPr txBox="1"/>
            <p:nvPr/>
          </p:nvSpPr>
          <p:spPr>
            <a:xfrm>
              <a:off x="982706" y="3228479"/>
              <a:ext cx="5113294" cy="3939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  <a:buClr>
                  <a:srgbClr val="97B1BA"/>
                </a:buClr>
              </a:pPr>
              <a:r>
                <a:rPr lang="en-US" altLang="ko-KR" sz="1600" spc="-100" dirty="0">
                  <a:solidFill>
                    <a:srgbClr val="6D6E7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2022 OS </a:t>
              </a:r>
              <a:r>
                <a:rPr lang="ko-KR" altLang="en-US" sz="1600" spc="-100" dirty="0">
                  <a:solidFill>
                    <a:srgbClr val="6D6E7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세계대학 랭킹 전공별 순위 심리학</a:t>
              </a:r>
            </a:p>
          </p:txBody>
        </p:sp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86CC34A4-D981-E8B2-56CB-40CBA09821E6}"/>
                </a:ext>
              </a:extLst>
            </p:cNvPr>
            <p:cNvGrpSpPr/>
            <p:nvPr/>
          </p:nvGrpSpPr>
          <p:grpSpPr>
            <a:xfrm>
              <a:off x="1898620" y="3769128"/>
              <a:ext cx="3281466" cy="1157521"/>
              <a:chOff x="7273509" y="3160749"/>
              <a:chExt cx="3281466" cy="1157521"/>
            </a:xfrm>
          </p:grpSpPr>
          <p:grpSp>
            <p:nvGrpSpPr>
              <p:cNvPr id="6" name="그룹 5">
                <a:extLst>
                  <a:ext uri="{FF2B5EF4-FFF2-40B4-BE49-F238E27FC236}">
                    <a16:creationId xmlns:a16="http://schemas.microsoft.com/office/drawing/2014/main" id="{43CFBB83-5333-AAAF-D36D-61045F564DDB}"/>
                  </a:ext>
                </a:extLst>
              </p:cNvPr>
              <p:cNvGrpSpPr/>
              <p:nvPr/>
            </p:nvGrpSpPr>
            <p:grpSpPr>
              <a:xfrm>
                <a:off x="9317886" y="3160749"/>
                <a:ext cx="771277" cy="771277"/>
                <a:chOff x="8914340" y="3000624"/>
                <a:chExt cx="771277" cy="771277"/>
              </a:xfrm>
            </p:grpSpPr>
            <p:sp>
              <p:nvSpPr>
                <p:cNvPr id="22" name="타원 21">
                  <a:extLst>
                    <a:ext uri="{FF2B5EF4-FFF2-40B4-BE49-F238E27FC236}">
                      <a16:creationId xmlns:a16="http://schemas.microsoft.com/office/drawing/2014/main" id="{F2BF244D-FFE2-D0B9-687B-BDA6926F30A6}"/>
                    </a:ext>
                  </a:extLst>
                </p:cNvPr>
                <p:cNvSpPr/>
                <p:nvPr/>
              </p:nvSpPr>
              <p:spPr>
                <a:xfrm>
                  <a:off x="8914340" y="3000624"/>
                  <a:ext cx="771277" cy="771277"/>
                </a:xfrm>
                <a:prstGeom prst="ellipse">
                  <a:avLst/>
                </a:prstGeom>
                <a:solidFill>
                  <a:srgbClr val="97B1B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pic>
              <p:nvPicPr>
                <p:cNvPr id="23" name="그림 22">
                  <a:extLst>
                    <a:ext uri="{FF2B5EF4-FFF2-40B4-BE49-F238E27FC236}">
                      <a16:creationId xmlns:a16="http://schemas.microsoft.com/office/drawing/2014/main" id="{0874D82C-5045-6920-062A-FFDD7F78F9D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hqprint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1563" b="99219" l="2148" r="94727">
                              <a14:foregroundMark x1="14063" y1="11328" x2="33984" y2="29883"/>
                              <a14:foregroundMark x1="33984" y1="29883" x2="33984" y2="29883"/>
                              <a14:foregroundMark x1="39648" y1="9180" x2="60938" y2="6836"/>
                              <a14:foregroundMark x1="60938" y1="6836" x2="70898" y2="1563"/>
                              <a14:foregroundMark x1="70898" y1="1563" x2="70898" y2="1563"/>
                              <a14:foregroundMark x1="91211" y1="16211" x2="96680" y2="26172"/>
                              <a14:foregroundMark x1="96680" y1="26172" x2="94727" y2="49609"/>
                              <a14:foregroundMark x1="94727" y1="49609" x2="71484" y2="85547"/>
                              <a14:foregroundMark x1="71484" y1="85547" x2="66602" y2="89063"/>
                              <a14:foregroundMark x1="62500" y1="93555" x2="21875" y2="82422"/>
                              <a14:foregroundMark x1="21875" y1="82422" x2="15234" y2="65234"/>
                              <a14:foregroundMark x1="51758" y1="92578" x2="52734" y2="99219"/>
                              <a14:foregroundMark x1="2148" y1="36719" x2="12109" y2="30469"/>
                              <a14:foregroundMark x1="12109" y1="30469" x2="14258" y2="25000"/>
                              <a14:foregroundMark x1="8398" y1="20703" x2="13672" y2="58203"/>
                              <a14:foregroundMark x1="6055" y1="16211" x2="11133" y2="59570"/>
                              <a14:foregroundMark x1="11133" y1="59570" x2="9570" y2="67578"/>
                              <a14:foregroundMark x1="17188" y1="23633" x2="3320" y2="41797"/>
                              <a14:backgroundMark x1="44727" y1="40234" x2="41992" y2="66016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014231" y="3116417"/>
                  <a:ext cx="576000" cy="576000"/>
                </a:xfrm>
                <a:prstGeom prst="rect">
                  <a:avLst/>
                </a:prstGeom>
              </p:spPr>
            </p:pic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AA7A9888-F257-2BC0-ADA1-0FF76F1B54B4}"/>
                    </a:ext>
                  </a:extLst>
                </p:cNvPr>
                <p:cNvSpPr txBox="1"/>
                <p:nvPr/>
              </p:nvSpPr>
              <p:spPr>
                <a:xfrm>
                  <a:off x="9074654" y="3153024"/>
                  <a:ext cx="450647" cy="3751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30000"/>
                    </a:lnSpc>
                    <a:buClr>
                      <a:srgbClr val="97B1BA"/>
                    </a:buClr>
                  </a:pPr>
                  <a:r>
                    <a:rPr lang="en-US" altLang="ko-KR" sz="1500" spc="-50" dirty="0">
                      <a:solidFill>
                        <a:srgbClr val="FFFFFF"/>
                      </a:solidFill>
                      <a:latin typeface="KoPubWorld돋움체 Bold" panose="00000800000000000000" pitchFamily="2" charset="-127"/>
                      <a:ea typeface="KoPubWorld돋움체 Bold" panose="00000800000000000000" pitchFamily="2" charset="-127"/>
                      <a:cs typeface="KoPubWorld돋움체 Bold" panose="00000800000000000000" pitchFamily="2" charset="-127"/>
                    </a:rPr>
                    <a:t>86</a:t>
                  </a:r>
                  <a:endParaRPr lang="ko-KR" altLang="en-US" sz="1500" spc="-50" dirty="0">
                    <a:solidFill>
                      <a:srgbClr val="FFFFFF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endParaRPr>
                </a:p>
              </p:txBody>
            </p:sp>
          </p:grpSp>
          <p:grpSp>
            <p:nvGrpSpPr>
              <p:cNvPr id="7" name="그룹 6">
                <a:extLst>
                  <a:ext uri="{FF2B5EF4-FFF2-40B4-BE49-F238E27FC236}">
                    <a16:creationId xmlns:a16="http://schemas.microsoft.com/office/drawing/2014/main" id="{FFBF67CF-FBBE-B759-9804-3ED8F32B63CD}"/>
                  </a:ext>
                </a:extLst>
              </p:cNvPr>
              <p:cNvGrpSpPr/>
              <p:nvPr/>
            </p:nvGrpSpPr>
            <p:grpSpPr>
              <a:xfrm>
                <a:off x="7739322" y="3160749"/>
                <a:ext cx="771277" cy="771277"/>
                <a:chOff x="7291345" y="3340576"/>
                <a:chExt cx="771277" cy="771277"/>
              </a:xfrm>
            </p:grpSpPr>
            <p:grpSp>
              <p:nvGrpSpPr>
                <p:cNvPr id="18" name="그룹 17">
                  <a:extLst>
                    <a:ext uri="{FF2B5EF4-FFF2-40B4-BE49-F238E27FC236}">
                      <a16:creationId xmlns:a16="http://schemas.microsoft.com/office/drawing/2014/main" id="{124C20CE-C4CC-F362-7A49-9ABA1F859700}"/>
                    </a:ext>
                  </a:extLst>
                </p:cNvPr>
                <p:cNvGrpSpPr/>
                <p:nvPr/>
              </p:nvGrpSpPr>
              <p:grpSpPr>
                <a:xfrm>
                  <a:off x="7291345" y="3340576"/>
                  <a:ext cx="771277" cy="771277"/>
                  <a:chOff x="6718852" y="2881904"/>
                  <a:chExt cx="1077846" cy="1077846"/>
                </a:xfrm>
              </p:grpSpPr>
              <p:sp>
                <p:nvSpPr>
                  <p:cNvPr id="20" name="타원 19">
                    <a:extLst>
                      <a:ext uri="{FF2B5EF4-FFF2-40B4-BE49-F238E27FC236}">
                        <a16:creationId xmlns:a16="http://schemas.microsoft.com/office/drawing/2014/main" id="{0DA69059-65BC-64F6-95B0-0F338607B497}"/>
                      </a:ext>
                    </a:extLst>
                  </p:cNvPr>
                  <p:cNvSpPr/>
                  <p:nvPr/>
                </p:nvSpPr>
                <p:spPr>
                  <a:xfrm>
                    <a:off x="6718852" y="2881904"/>
                    <a:ext cx="1077846" cy="1077846"/>
                  </a:xfrm>
                  <a:prstGeom prst="ellipse">
                    <a:avLst/>
                  </a:prstGeom>
                  <a:solidFill>
                    <a:srgbClr val="97B1B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pic>
                <p:nvPicPr>
                  <p:cNvPr id="21" name="그림 20">
                    <a:extLst>
                      <a:ext uri="{FF2B5EF4-FFF2-40B4-BE49-F238E27FC236}">
                        <a16:creationId xmlns:a16="http://schemas.microsoft.com/office/drawing/2014/main" id="{FB0A5221-4847-26DC-8636-680581E6359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hqprint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ackgroundRemoval t="1563" b="98047" l="9961" r="91797">
                                <a14:foregroundMark x1="18555" y1="44141" x2="28711" y2="41406"/>
                                <a14:foregroundMark x1="60938" y1="11914" x2="72461" y2="1563"/>
                                <a14:foregroundMark x1="75000" y1="77539" x2="28711" y2="95508"/>
                                <a14:foregroundMark x1="69922" y1="98047" x2="91797" y2="95508"/>
                              </a14:backgroundRemoval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825775" y="2988827"/>
                    <a:ext cx="864000" cy="864000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21A36E59-A719-9062-DA76-E493882779F9}"/>
                    </a:ext>
                  </a:extLst>
                </p:cNvPr>
                <p:cNvSpPr txBox="1"/>
                <p:nvPr/>
              </p:nvSpPr>
              <p:spPr>
                <a:xfrm>
                  <a:off x="7447373" y="3479719"/>
                  <a:ext cx="450647" cy="3751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30000"/>
                    </a:lnSpc>
                    <a:buClr>
                      <a:srgbClr val="97B1BA"/>
                    </a:buClr>
                  </a:pPr>
                  <a:r>
                    <a:rPr lang="en-US" altLang="ko-KR" sz="1500" spc="-50" dirty="0">
                      <a:solidFill>
                        <a:srgbClr val="FFFFFF"/>
                      </a:solidFill>
                      <a:latin typeface="KoPubWorld돋움체 Bold" panose="00000800000000000000" pitchFamily="2" charset="-127"/>
                      <a:ea typeface="KoPubWorld돋움체 Bold" panose="00000800000000000000" pitchFamily="2" charset="-127"/>
                      <a:cs typeface="KoPubWorld돋움체 Bold" panose="00000800000000000000" pitchFamily="2" charset="-127"/>
                    </a:rPr>
                    <a:t>1</a:t>
                  </a:r>
                  <a:endParaRPr lang="ko-KR" altLang="en-US" sz="1500" spc="-50" dirty="0">
                    <a:solidFill>
                      <a:srgbClr val="FFFFFF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endParaRPr>
                </a:p>
              </p:txBody>
            </p:sp>
          </p:grp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4119E3B-6CA3-564D-5D21-BF50D35BB010}"/>
                  </a:ext>
                </a:extLst>
              </p:cNvPr>
              <p:cNvSpPr txBox="1"/>
              <p:nvPr/>
            </p:nvSpPr>
            <p:spPr>
              <a:xfrm>
                <a:off x="7273509" y="3940053"/>
                <a:ext cx="1702902" cy="3562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  <a:buClr>
                    <a:srgbClr val="97B1BA"/>
                  </a:buClr>
                </a:pPr>
                <a:r>
                  <a:rPr lang="ko-KR" altLang="en-US" sz="1400" spc="-100" dirty="0">
                    <a:solidFill>
                      <a:srgbClr val="6D6E71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국내 </a:t>
                </a:r>
                <a:r>
                  <a:rPr lang="en-US" altLang="ko-KR" sz="1400" spc="-100" dirty="0">
                    <a:solidFill>
                      <a:srgbClr val="6D6E71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1</a:t>
                </a:r>
                <a:r>
                  <a:rPr lang="ko-KR" altLang="en-US" sz="1400" spc="-100" dirty="0">
                    <a:solidFill>
                      <a:srgbClr val="6D6E71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위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66D7DCB-06CD-5BD2-70B5-14C2D911B0C9}"/>
                  </a:ext>
                </a:extLst>
              </p:cNvPr>
              <p:cNvSpPr txBox="1"/>
              <p:nvPr/>
            </p:nvSpPr>
            <p:spPr>
              <a:xfrm>
                <a:off x="8852073" y="3962019"/>
                <a:ext cx="1702902" cy="3562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  <a:buClr>
                    <a:srgbClr val="97B1BA"/>
                  </a:buClr>
                </a:pPr>
                <a:r>
                  <a:rPr lang="ko-KR" altLang="en-US" sz="1400" spc="-100" dirty="0">
                    <a:solidFill>
                      <a:srgbClr val="6D6E71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세계 </a:t>
                </a:r>
                <a:r>
                  <a:rPr lang="en-US" altLang="ko-KR" sz="1400" spc="-100" dirty="0">
                    <a:solidFill>
                      <a:srgbClr val="6D6E71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86</a:t>
                </a:r>
                <a:r>
                  <a:rPr lang="ko-KR" altLang="en-US" sz="1400" spc="-100" dirty="0">
                    <a:solidFill>
                      <a:srgbClr val="6D6E71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위</a:t>
                </a:r>
              </a:p>
            </p:txBody>
          </p:sp>
        </p:grpSp>
      </p:grp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2CB3AA5A-61D5-77A0-7A39-726151103E75}"/>
              </a:ext>
            </a:extLst>
          </p:cNvPr>
          <p:cNvGrpSpPr/>
          <p:nvPr/>
        </p:nvGrpSpPr>
        <p:grpSpPr>
          <a:xfrm>
            <a:off x="6986404" y="3125639"/>
            <a:ext cx="3998741" cy="2827486"/>
            <a:chOff x="7193137" y="3125639"/>
            <a:chExt cx="3998741" cy="2827486"/>
          </a:xfrm>
        </p:grpSpPr>
        <p:grpSp>
          <p:nvGrpSpPr>
            <p:cNvPr id="31" name="그룹 30">
              <a:extLst>
                <a:ext uri="{FF2B5EF4-FFF2-40B4-BE49-F238E27FC236}">
                  <a16:creationId xmlns:a16="http://schemas.microsoft.com/office/drawing/2014/main" id="{11E66044-8919-C676-3B63-166BA29EA90C}"/>
                </a:ext>
              </a:extLst>
            </p:cNvPr>
            <p:cNvGrpSpPr/>
            <p:nvPr/>
          </p:nvGrpSpPr>
          <p:grpSpPr>
            <a:xfrm>
              <a:off x="7194913" y="3125639"/>
              <a:ext cx="3098467" cy="720000"/>
              <a:chOff x="7194913" y="3125639"/>
              <a:chExt cx="3098467" cy="720000"/>
            </a:xfrm>
          </p:grpSpPr>
          <p:pic>
            <p:nvPicPr>
              <p:cNvPr id="25" name="그림 24">
                <a:extLst>
                  <a:ext uri="{FF2B5EF4-FFF2-40B4-BE49-F238E27FC236}">
                    <a16:creationId xmlns:a16="http://schemas.microsoft.com/office/drawing/2014/main" id="{E1CBF9DB-E4B2-5BD0-6309-4169BA471B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94913" y="3125639"/>
                <a:ext cx="720000" cy="720000"/>
              </a:xfrm>
              <a:prstGeom prst="rect">
                <a:avLst/>
              </a:prstGeom>
            </p:spPr>
          </p:pic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5577D88-E420-ED6E-FFD4-D7E266FF6DE0}"/>
                  </a:ext>
                </a:extLst>
              </p:cNvPr>
              <p:cNvSpPr txBox="1"/>
              <p:nvPr/>
            </p:nvSpPr>
            <p:spPr>
              <a:xfrm>
                <a:off x="8088923" y="3167475"/>
                <a:ext cx="2204457" cy="636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  <a:buClr>
                    <a:srgbClr val="97B1BA"/>
                  </a:buClr>
                </a:pPr>
                <a:r>
                  <a:rPr lang="ko-KR" altLang="en-US" sz="1400" spc="-100" dirty="0">
                    <a:solidFill>
                      <a:srgbClr val="6D6E71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세계적 수준의</a:t>
                </a:r>
                <a:endParaRPr lang="en-US" altLang="ko-KR" sz="1400" spc="-100" dirty="0">
                  <a:solidFill>
                    <a:srgbClr val="6D6E71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endParaRPr>
              </a:p>
              <a:p>
                <a:pPr>
                  <a:lnSpc>
                    <a:spcPct val="130000"/>
                  </a:lnSpc>
                  <a:buClr>
                    <a:srgbClr val="97B1BA"/>
                  </a:buClr>
                </a:pPr>
                <a:r>
                  <a:rPr lang="ko-KR" altLang="en-US" sz="1400" spc="-100" dirty="0">
                    <a:solidFill>
                      <a:srgbClr val="6D6E71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연구 업적 및 교육 역량</a:t>
                </a:r>
              </a:p>
            </p:txBody>
          </p:sp>
        </p:grpSp>
        <p:grpSp>
          <p:nvGrpSpPr>
            <p:cNvPr id="32" name="그룹 31">
              <a:extLst>
                <a:ext uri="{FF2B5EF4-FFF2-40B4-BE49-F238E27FC236}">
                  <a16:creationId xmlns:a16="http://schemas.microsoft.com/office/drawing/2014/main" id="{8EBA1EDA-D3FA-E465-E9D7-2BB079647916}"/>
                </a:ext>
              </a:extLst>
            </p:cNvPr>
            <p:cNvGrpSpPr/>
            <p:nvPr/>
          </p:nvGrpSpPr>
          <p:grpSpPr>
            <a:xfrm>
              <a:off x="7193137" y="4179382"/>
              <a:ext cx="3660393" cy="720000"/>
              <a:chOff x="7193137" y="4179382"/>
              <a:chExt cx="3660393" cy="720000"/>
            </a:xfrm>
          </p:grpSpPr>
          <p:pic>
            <p:nvPicPr>
              <p:cNvPr id="26" name="그림 25">
                <a:extLst>
                  <a:ext uri="{FF2B5EF4-FFF2-40B4-BE49-F238E27FC236}">
                    <a16:creationId xmlns:a16="http://schemas.microsoft.com/office/drawing/2014/main" id="{624BA21B-F933-CFCF-50FF-84FD5E110E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93137" y="4179382"/>
                <a:ext cx="720000" cy="720000"/>
              </a:xfrm>
              <a:prstGeom prst="rect">
                <a:avLst/>
              </a:prstGeom>
            </p:spPr>
          </p:pic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0CF8BD8-E56B-5568-6DB2-4E9653185652}"/>
                  </a:ext>
                </a:extLst>
              </p:cNvPr>
              <p:cNvSpPr txBox="1"/>
              <p:nvPr/>
            </p:nvSpPr>
            <p:spPr>
              <a:xfrm>
                <a:off x="8088923" y="4221218"/>
                <a:ext cx="2764607" cy="636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  <a:buClr>
                    <a:srgbClr val="97B1BA"/>
                  </a:buClr>
                </a:pPr>
                <a:r>
                  <a:rPr lang="ko-KR" altLang="en-US" sz="1400" spc="-100" dirty="0">
                    <a:solidFill>
                      <a:srgbClr val="6D6E71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관 </a:t>
                </a:r>
                <a:r>
                  <a:rPr lang="en-US" altLang="ko-KR" sz="1400" spc="-100" dirty="0">
                    <a:solidFill>
                      <a:srgbClr val="6D6E71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· </a:t>
                </a:r>
                <a:r>
                  <a:rPr lang="ko-KR" altLang="en-US" sz="1400" spc="-100" dirty="0">
                    <a:solidFill>
                      <a:srgbClr val="6D6E71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산 </a:t>
                </a:r>
                <a:r>
                  <a:rPr lang="en-US" altLang="ko-KR" sz="1400" spc="-100" dirty="0">
                    <a:solidFill>
                      <a:srgbClr val="6D6E71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· </a:t>
                </a:r>
                <a:r>
                  <a:rPr lang="ko-KR" altLang="en-US" sz="1400" spc="-100" dirty="0">
                    <a:solidFill>
                      <a:srgbClr val="6D6E71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학 영역에서의</a:t>
                </a:r>
                <a:endParaRPr lang="en-US" altLang="ko-KR" sz="1400" spc="-100" dirty="0">
                  <a:solidFill>
                    <a:srgbClr val="6D6E71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endParaRPr>
              </a:p>
              <a:p>
                <a:pPr>
                  <a:lnSpc>
                    <a:spcPct val="130000"/>
                  </a:lnSpc>
                  <a:buClr>
                    <a:srgbClr val="97B1BA"/>
                  </a:buClr>
                </a:pPr>
                <a:r>
                  <a:rPr lang="ko-KR" altLang="en-US" sz="1400" spc="-100" dirty="0">
                    <a:solidFill>
                      <a:srgbClr val="6D6E71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교수진의 탁월한 브랜드 가치</a:t>
                </a:r>
              </a:p>
            </p:txBody>
          </p:sp>
        </p:grpSp>
        <p:grpSp>
          <p:nvGrpSpPr>
            <p:cNvPr id="33" name="그룹 32">
              <a:extLst>
                <a:ext uri="{FF2B5EF4-FFF2-40B4-BE49-F238E27FC236}">
                  <a16:creationId xmlns:a16="http://schemas.microsoft.com/office/drawing/2014/main" id="{FB518722-CA22-BE8A-14CE-6DD72EDD8EA9}"/>
                </a:ext>
              </a:extLst>
            </p:cNvPr>
            <p:cNvGrpSpPr/>
            <p:nvPr/>
          </p:nvGrpSpPr>
          <p:grpSpPr>
            <a:xfrm>
              <a:off x="7193137" y="5233125"/>
              <a:ext cx="3998741" cy="720000"/>
              <a:chOff x="7193137" y="5233125"/>
              <a:chExt cx="3998741" cy="720000"/>
            </a:xfrm>
          </p:grpSpPr>
          <p:pic>
            <p:nvPicPr>
              <p:cNvPr id="27" name="그림 26">
                <a:extLst>
                  <a:ext uri="{FF2B5EF4-FFF2-40B4-BE49-F238E27FC236}">
                    <a16:creationId xmlns:a16="http://schemas.microsoft.com/office/drawing/2014/main" id="{C475E88C-A978-5D4A-87A4-0C4AF250AD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93137" y="5233125"/>
                <a:ext cx="720000" cy="720000"/>
              </a:xfrm>
              <a:prstGeom prst="rect">
                <a:avLst/>
              </a:prstGeom>
            </p:spPr>
          </p:pic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4A82543-CA5F-C85D-2975-1CBC76540CE6}"/>
                  </a:ext>
                </a:extLst>
              </p:cNvPr>
              <p:cNvSpPr txBox="1"/>
              <p:nvPr/>
            </p:nvSpPr>
            <p:spPr>
              <a:xfrm>
                <a:off x="8088923" y="5274961"/>
                <a:ext cx="3102955" cy="636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  <a:buClr>
                    <a:srgbClr val="97B1BA"/>
                  </a:buClr>
                </a:pPr>
                <a:r>
                  <a:rPr lang="ko-KR" altLang="en-US" sz="1400" spc="-100" dirty="0">
                    <a:solidFill>
                      <a:srgbClr val="6D6E71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학문의 특수성</a:t>
                </a:r>
                <a:r>
                  <a:rPr lang="en-US" altLang="ko-KR" sz="1400" spc="-100" dirty="0">
                    <a:solidFill>
                      <a:srgbClr val="6D6E71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, </a:t>
                </a:r>
                <a:r>
                  <a:rPr lang="ko-KR" altLang="en-US" sz="1400" spc="-100" dirty="0">
                    <a:solidFill>
                      <a:srgbClr val="6D6E71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전문성에 따른</a:t>
                </a:r>
                <a:endParaRPr lang="en-US" altLang="ko-KR" sz="1400" spc="-100" dirty="0">
                  <a:solidFill>
                    <a:srgbClr val="6D6E71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endParaRPr>
              </a:p>
              <a:p>
                <a:pPr>
                  <a:lnSpc>
                    <a:spcPct val="130000"/>
                  </a:lnSpc>
                  <a:buClr>
                    <a:srgbClr val="97B1BA"/>
                  </a:buClr>
                </a:pPr>
                <a:r>
                  <a:rPr lang="ko-KR" altLang="en-US" sz="1400" spc="-100" dirty="0">
                    <a:solidFill>
                      <a:srgbClr val="6D6E71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사회 문제해결형 과제의 주도적 진행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60632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잔디, 하늘, 실외, 집이(가) 표시된 사진&#10;&#10;자동 생성된 설명">
            <a:extLst>
              <a:ext uri="{FF2B5EF4-FFF2-40B4-BE49-F238E27FC236}">
                <a16:creationId xmlns:a16="http://schemas.microsoft.com/office/drawing/2014/main" id="{62820494-A45E-F0F5-C400-BFA92EEAC9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" b="15394"/>
          <a:stretch/>
        </p:blipFill>
        <p:spPr>
          <a:xfrm>
            <a:off x="360000" y="360000"/>
            <a:ext cx="11472000" cy="6138000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419D1AE3-AE45-D2EC-F90D-AA07F95AF85D}"/>
              </a:ext>
            </a:extLst>
          </p:cNvPr>
          <p:cNvSpPr/>
          <p:nvPr/>
        </p:nvSpPr>
        <p:spPr>
          <a:xfrm>
            <a:off x="360000" y="360000"/>
            <a:ext cx="11472000" cy="613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D9047827-2CD1-3060-6CD8-CA4C773C48F6}"/>
              </a:ext>
            </a:extLst>
          </p:cNvPr>
          <p:cNvGrpSpPr/>
          <p:nvPr/>
        </p:nvGrpSpPr>
        <p:grpSpPr>
          <a:xfrm>
            <a:off x="776123" y="737539"/>
            <a:ext cx="2830677" cy="477054"/>
            <a:chOff x="1258723" y="1728139"/>
            <a:chExt cx="2830677" cy="47705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5529BF1-128A-9A82-8B13-310DED5F8412}"/>
                </a:ext>
              </a:extLst>
            </p:cNvPr>
            <p:cNvSpPr txBox="1"/>
            <p:nvPr/>
          </p:nvSpPr>
          <p:spPr>
            <a:xfrm>
              <a:off x="1671816" y="1728139"/>
              <a:ext cx="2417584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500" spc="-100" dirty="0">
                  <a:solidFill>
                    <a:srgbClr val="6D6E7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학과 소개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536463A-A6F7-5664-CDF8-4FE3FA46249B}"/>
                </a:ext>
              </a:extLst>
            </p:cNvPr>
            <p:cNvSpPr txBox="1"/>
            <p:nvPr/>
          </p:nvSpPr>
          <p:spPr>
            <a:xfrm>
              <a:off x="1258723" y="1728139"/>
              <a:ext cx="531977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500" spc="-50" dirty="0">
                  <a:solidFill>
                    <a:srgbClr val="97B1BA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02</a:t>
              </a:r>
              <a:endParaRPr lang="ko-KR" altLang="en-US" sz="2500" spc="-50" dirty="0">
                <a:solidFill>
                  <a:srgbClr val="97B1BA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F057FDB1-1935-297C-D6BD-5F9CF7C828F8}"/>
              </a:ext>
            </a:extLst>
          </p:cNvPr>
          <p:cNvGrpSpPr/>
          <p:nvPr/>
        </p:nvGrpSpPr>
        <p:grpSpPr>
          <a:xfrm>
            <a:off x="1425120" y="1402237"/>
            <a:ext cx="9341760" cy="4669526"/>
            <a:chOff x="1425120" y="1060331"/>
            <a:chExt cx="9341760" cy="466952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1CB7B7E-9EDA-13FB-F012-F03F7AB9DFB3}"/>
                </a:ext>
              </a:extLst>
            </p:cNvPr>
            <p:cNvSpPr txBox="1"/>
            <p:nvPr/>
          </p:nvSpPr>
          <p:spPr>
            <a:xfrm>
              <a:off x="3539353" y="1060331"/>
              <a:ext cx="5113294" cy="923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  <a:buClr>
                  <a:srgbClr val="97B1BA"/>
                </a:buClr>
              </a:pPr>
              <a:r>
                <a:rPr lang="ko-KR" altLang="en-US" spc="-100" dirty="0">
                  <a:solidFill>
                    <a:srgbClr val="6D6E7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심리</a:t>
              </a:r>
              <a:r>
                <a:rPr lang="en-US" altLang="ko-KR" spc="-100" dirty="0">
                  <a:solidFill>
                    <a:srgbClr val="6D6E7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 </a:t>
              </a:r>
              <a:r>
                <a:rPr lang="ko-KR" altLang="en-US" spc="-100" dirty="0">
                  <a:solidFill>
                    <a:srgbClr val="6D6E7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융합적 문제해결 능력을 갖춘</a:t>
              </a:r>
            </a:p>
            <a:p>
              <a:pPr algn="ctr">
                <a:lnSpc>
                  <a:spcPct val="130000"/>
                </a:lnSpc>
                <a:buClr>
                  <a:srgbClr val="97B1BA"/>
                </a:buClr>
              </a:pPr>
              <a:r>
                <a:rPr lang="ko-KR" altLang="en-US" sz="2500" spc="-100" dirty="0">
                  <a:solidFill>
                    <a:srgbClr val="802937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현장 중심의 인재</a:t>
              </a:r>
              <a:r>
                <a:rPr lang="ko-KR" altLang="en-US" sz="2500" spc="-100" dirty="0">
                  <a:solidFill>
                    <a:srgbClr val="6D6E7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를 양성합니다</a:t>
              </a:r>
              <a:r>
                <a:rPr lang="en-US" altLang="ko-KR" sz="2500" spc="-100" dirty="0">
                  <a:solidFill>
                    <a:srgbClr val="6D6E7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.</a:t>
              </a:r>
              <a:endParaRPr lang="ko-KR" altLang="en-US" sz="2500" spc="-100" dirty="0">
                <a:solidFill>
                  <a:srgbClr val="6D6E7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8D443596-19B6-44F5-76E5-AA5986170F1E}"/>
                </a:ext>
              </a:extLst>
            </p:cNvPr>
            <p:cNvGrpSpPr/>
            <p:nvPr/>
          </p:nvGrpSpPr>
          <p:grpSpPr>
            <a:xfrm>
              <a:off x="1425120" y="2270238"/>
              <a:ext cx="9341760" cy="3459619"/>
              <a:chOff x="1425120" y="2135066"/>
              <a:chExt cx="9341760" cy="3459619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E6F1281-929A-0EAB-3B84-C9A44C985992}"/>
                  </a:ext>
                </a:extLst>
              </p:cNvPr>
              <p:cNvSpPr txBox="1"/>
              <p:nvPr/>
            </p:nvSpPr>
            <p:spPr>
              <a:xfrm>
                <a:off x="1425120" y="2135066"/>
                <a:ext cx="9341760" cy="2876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  <a:buClr>
                    <a:srgbClr val="97B1BA"/>
                  </a:buClr>
                </a:pPr>
                <a:r>
                  <a:rPr lang="ko-KR" altLang="en-US" sz="1400" spc="-100" dirty="0">
                    <a:solidFill>
                      <a:srgbClr val="6D6E71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급변하는 현대 사회는 여러 가지의 다양하고 복잡한 문제를 만나고 있으며</a:t>
                </a:r>
                <a:r>
                  <a:rPr lang="en-US" altLang="ko-KR" sz="1400" spc="-100" dirty="0">
                    <a:solidFill>
                      <a:srgbClr val="6D6E71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,</a:t>
                </a:r>
              </a:p>
              <a:p>
                <a:pPr algn="ctr">
                  <a:lnSpc>
                    <a:spcPct val="130000"/>
                  </a:lnSpc>
                  <a:buClr>
                    <a:srgbClr val="97B1BA"/>
                  </a:buClr>
                </a:pPr>
                <a:r>
                  <a:rPr lang="ko-KR" altLang="en-US" sz="1400" spc="-100" dirty="0">
                    <a:solidFill>
                      <a:srgbClr val="6D6E71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이러한 사회적 위기를 예측</a:t>
                </a:r>
                <a:r>
                  <a:rPr lang="en-US" altLang="ko-KR" sz="1400" spc="-100" dirty="0">
                    <a:solidFill>
                      <a:srgbClr val="6D6E71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, </a:t>
                </a:r>
                <a:r>
                  <a:rPr lang="ko-KR" altLang="en-US" sz="1400" spc="-100" dirty="0">
                    <a:solidFill>
                      <a:srgbClr val="6D6E71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대응</a:t>
                </a:r>
                <a:r>
                  <a:rPr lang="en-US" altLang="ko-KR" sz="1400" spc="-100" dirty="0">
                    <a:solidFill>
                      <a:srgbClr val="6D6E71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, </a:t>
                </a:r>
                <a:r>
                  <a:rPr lang="ko-KR" altLang="en-US" sz="1400" spc="-100" dirty="0">
                    <a:solidFill>
                      <a:srgbClr val="6D6E71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해결하는 역량을 가진 인재 양성이 시급합니다</a:t>
                </a:r>
                <a:r>
                  <a:rPr lang="en-US" altLang="ko-KR" sz="1400" spc="-100" dirty="0">
                    <a:solidFill>
                      <a:srgbClr val="6D6E71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.</a:t>
                </a:r>
              </a:p>
              <a:p>
                <a:pPr algn="ctr">
                  <a:lnSpc>
                    <a:spcPct val="130000"/>
                  </a:lnSpc>
                  <a:buClr>
                    <a:srgbClr val="97B1BA"/>
                  </a:buClr>
                </a:pPr>
                <a:endParaRPr lang="en-US" altLang="ko-KR" sz="1400" spc="-100" dirty="0">
                  <a:solidFill>
                    <a:srgbClr val="6D6E71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endParaRPr>
              </a:p>
              <a:p>
                <a:pPr algn="ctr">
                  <a:lnSpc>
                    <a:spcPct val="130000"/>
                  </a:lnSpc>
                  <a:buClr>
                    <a:srgbClr val="97B1BA"/>
                  </a:buClr>
                </a:pPr>
                <a:r>
                  <a:rPr lang="ko-KR" altLang="en-US" sz="1400" spc="-100" dirty="0">
                    <a:solidFill>
                      <a:srgbClr val="6D6E71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심리학은 모든 학문을 관통하는 인간의 심리를 연구하며 사회과학과 자연과학을 융합</a:t>
                </a:r>
                <a:r>
                  <a:rPr lang="en-US" altLang="ko-KR" sz="1400" spc="-100" dirty="0">
                    <a:solidFill>
                      <a:srgbClr val="6D6E71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,</a:t>
                </a:r>
              </a:p>
              <a:p>
                <a:pPr algn="ctr">
                  <a:lnSpc>
                    <a:spcPct val="130000"/>
                  </a:lnSpc>
                  <a:buClr>
                    <a:srgbClr val="97B1BA"/>
                  </a:buClr>
                </a:pPr>
                <a:r>
                  <a:rPr lang="ko-KR" altLang="en-US" sz="1400" spc="-100" dirty="0">
                    <a:solidFill>
                      <a:srgbClr val="6D6E71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현실 문제를 해결하는 </a:t>
                </a:r>
                <a:r>
                  <a:rPr lang="ko-KR" altLang="en-US" sz="1400" spc="-100" dirty="0" err="1">
                    <a:solidFill>
                      <a:srgbClr val="6D6E71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융합학문으로서의</a:t>
                </a:r>
                <a:r>
                  <a:rPr lang="ko-KR" altLang="en-US" sz="1400" spc="-100" dirty="0">
                    <a:solidFill>
                      <a:srgbClr val="6D6E71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 사회적 역할이 더욱 높아지고 있습니다</a:t>
                </a:r>
                <a:r>
                  <a:rPr lang="en-US" altLang="ko-KR" sz="1400" spc="-100" dirty="0">
                    <a:solidFill>
                      <a:srgbClr val="6D6E71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.</a:t>
                </a:r>
              </a:p>
              <a:p>
                <a:pPr algn="ctr">
                  <a:lnSpc>
                    <a:spcPct val="130000"/>
                  </a:lnSpc>
                  <a:buClr>
                    <a:srgbClr val="97B1BA"/>
                  </a:buClr>
                </a:pPr>
                <a:r>
                  <a:rPr lang="ko-KR" altLang="en-US" sz="1400" spc="-100" dirty="0">
                    <a:solidFill>
                      <a:srgbClr val="6D6E71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또한</a:t>
                </a:r>
                <a:r>
                  <a:rPr lang="en-US" altLang="ko-KR" sz="1400" spc="-100" dirty="0">
                    <a:solidFill>
                      <a:srgbClr val="6D6E71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 </a:t>
                </a:r>
                <a:r>
                  <a:rPr lang="ko-KR" altLang="en-US" sz="1400" spc="-100" dirty="0">
                    <a:solidFill>
                      <a:srgbClr val="6D6E71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정부</a:t>
                </a:r>
                <a:r>
                  <a:rPr lang="en-US" altLang="ko-KR" sz="1400" spc="-100" dirty="0">
                    <a:solidFill>
                      <a:srgbClr val="6D6E71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, </a:t>
                </a:r>
                <a:r>
                  <a:rPr lang="ko-KR" altLang="en-US" sz="1400" spc="-100" dirty="0">
                    <a:solidFill>
                      <a:srgbClr val="6D6E71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공공기관</a:t>
                </a:r>
                <a:r>
                  <a:rPr lang="en-US" altLang="ko-KR" sz="1400" spc="-100" dirty="0">
                    <a:solidFill>
                      <a:srgbClr val="6D6E71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, </a:t>
                </a:r>
                <a:r>
                  <a:rPr lang="ko-KR" altLang="en-US" sz="1400" spc="-100" dirty="0">
                    <a:solidFill>
                      <a:srgbClr val="6D6E71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민간기업 등 모든 산업 분야에서 융합적인 마인드셋과</a:t>
                </a:r>
                <a:endParaRPr lang="en-US" altLang="ko-KR" sz="1400" spc="-100" dirty="0">
                  <a:solidFill>
                    <a:srgbClr val="6D6E71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endParaRPr>
              </a:p>
              <a:p>
                <a:pPr algn="ctr">
                  <a:lnSpc>
                    <a:spcPct val="130000"/>
                  </a:lnSpc>
                  <a:buClr>
                    <a:srgbClr val="97B1BA"/>
                  </a:buClr>
                </a:pPr>
                <a:r>
                  <a:rPr lang="ko-KR" altLang="en-US" sz="1400" spc="-100" dirty="0">
                    <a:solidFill>
                      <a:srgbClr val="6D6E71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종합문제해결 능력을 겸비한 심리학 전문 인력에 대한 요구가 계속되고 있습니다</a:t>
                </a:r>
                <a:r>
                  <a:rPr lang="en-US" altLang="ko-KR" sz="1400" spc="-100" dirty="0">
                    <a:solidFill>
                      <a:srgbClr val="6D6E71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.</a:t>
                </a:r>
              </a:p>
              <a:p>
                <a:pPr algn="ctr">
                  <a:lnSpc>
                    <a:spcPct val="130000"/>
                  </a:lnSpc>
                  <a:buClr>
                    <a:srgbClr val="97B1BA"/>
                  </a:buClr>
                </a:pPr>
                <a:endParaRPr lang="en-US" altLang="ko-KR" sz="1400" spc="-100" dirty="0">
                  <a:solidFill>
                    <a:srgbClr val="6D6E71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endParaRPr>
              </a:p>
              <a:p>
                <a:pPr algn="ctr">
                  <a:lnSpc>
                    <a:spcPct val="130000"/>
                  </a:lnSpc>
                  <a:buClr>
                    <a:srgbClr val="97B1BA"/>
                  </a:buClr>
                </a:pPr>
                <a:r>
                  <a:rPr lang="ko-KR" altLang="en-US" sz="1400" spc="-100" dirty="0">
                    <a:solidFill>
                      <a:srgbClr val="6D6E71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고려대학교 심리융합과학대학원은 이러한 시대적 요구에 부응하여</a:t>
                </a:r>
                <a:endParaRPr lang="en-US" altLang="ko-KR" sz="1400" spc="-100" dirty="0">
                  <a:solidFill>
                    <a:srgbClr val="6D6E71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endParaRPr>
              </a:p>
              <a:p>
                <a:pPr algn="ctr">
                  <a:lnSpc>
                    <a:spcPct val="130000"/>
                  </a:lnSpc>
                  <a:buClr>
                    <a:srgbClr val="97B1BA"/>
                  </a:buClr>
                </a:pPr>
                <a:r>
                  <a:rPr lang="ko-KR" altLang="en-US" sz="1400" spc="-100" dirty="0">
                    <a:solidFill>
                      <a:srgbClr val="6D6E71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현 사회가 직면한 개인적</a:t>
                </a:r>
                <a:r>
                  <a:rPr lang="en-US" altLang="ko-KR" sz="1400" spc="-100" dirty="0">
                    <a:solidFill>
                      <a:srgbClr val="6D6E71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, </a:t>
                </a:r>
                <a:r>
                  <a:rPr lang="ko-KR" altLang="en-US" sz="1400" spc="-100" dirty="0">
                    <a:solidFill>
                      <a:srgbClr val="6D6E71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사회적 위기에 창의적 해결책을 제시하는 현장중심의 인재를 양성하고자 합니다</a:t>
                </a:r>
                <a:r>
                  <a:rPr lang="en-US" altLang="ko-KR" sz="1400" spc="-100" dirty="0">
                    <a:solidFill>
                      <a:srgbClr val="6D6E71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.</a:t>
                </a:r>
              </a:p>
            </p:txBody>
          </p:sp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96979A1-5D9D-6314-7EB8-6A2696579350}"/>
                  </a:ext>
                </a:extLst>
              </p:cNvPr>
              <p:cNvSpPr txBox="1"/>
              <p:nvPr/>
            </p:nvSpPr>
            <p:spPr>
              <a:xfrm>
                <a:off x="2558437" y="5163028"/>
                <a:ext cx="7075127" cy="431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  <a:buClr>
                    <a:srgbClr val="97B1BA"/>
                  </a:buClr>
                </a:pPr>
                <a:r>
                  <a:rPr lang="ko-KR" altLang="en-US" spc="-100" dirty="0">
                    <a:solidFill>
                      <a:srgbClr val="6D6E71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특수대학원에서 </a:t>
                </a:r>
                <a:r>
                  <a:rPr lang="en-US" altLang="ko-KR" spc="-100" dirty="0">
                    <a:solidFill>
                      <a:srgbClr val="6D6E71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4</a:t>
                </a:r>
                <a:r>
                  <a:rPr lang="ko-KR" altLang="en-US" spc="-100" dirty="0">
                    <a:solidFill>
                      <a:srgbClr val="6D6E71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차 산업 시대의 적응적인 인사이트의 토대를 마련하십시오</a:t>
                </a:r>
                <a:r>
                  <a:rPr lang="en-US" altLang="ko-KR" spc="-100" dirty="0">
                    <a:solidFill>
                      <a:srgbClr val="6D6E71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.</a:t>
                </a:r>
                <a:endParaRPr lang="ko-KR" altLang="en-US" sz="2500" spc="-100" dirty="0">
                  <a:solidFill>
                    <a:srgbClr val="6D6E7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76738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19D1AE3-AE45-D2EC-F90D-AA07F95AF85D}"/>
              </a:ext>
            </a:extLst>
          </p:cNvPr>
          <p:cNvSpPr/>
          <p:nvPr/>
        </p:nvSpPr>
        <p:spPr>
          <a:xfrm>
            <a:off x="360000" y="360000"/>
            <a:ext cx="11472000" cy="613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7F53A933-E7E4-FD50-AA45-935E7BC601C5}"/>
              </a:ext>
            </a:extLst>
          </p:cNvPr>
          <p:cNvGrpSpPr/>
          <p:nvPr/>
        </p:nvGrpSpPr>
        <p:grpSpPr>
          <a:xfrm>
            <a:off x="3539353" y="1673792"/>
            <a:ext cx="5113294" cy="3510416"/>
            <a:chOff x="3539353" y="1894443"/>
            <a:chExt cx="5113294" cy="3510416"/>
          </a:xfrm>
        </p:grpSpPr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630D555F-39B6-044E-D8AE-FE4BCDFBA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7363" y="1894443"/>
              <a:ext cx="2417275" cy="2417275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C3C6A21-C44B-A231-27F4-240CC1C31CC5}"/>
                </a:ext>
              </a:extLst>
            </p:cNvPr>
            <p:cNvSpPr txBox="1"/>
            <p:nvPr/>
          </p:nvSpPr>
          <p:spPr>
            <a:xfrm>
              <a:off x="3539353" y="4481145"/>
              <a:ext cx="5113294" cy="923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  <a:buClr>
                  <a:srgbClr val="97B1BA"/>
                </a:buClr>
              </a:pPr>
              <a:r>
                <a:rPr lang="ko-KR" altLang="en-US" spc="-100" dirty="0">
                  <a:solidFill>
                    <a:srgbClr val="6D6E7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심리</a:t>
              </a:r>
              <a:r>
                <a:rPr lang="en-US" altLang="ko-KR" spc="-100" dirty="0">
                  <a:solidFill>
                    <a:srgbClr val="6D6E7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 </a:t>
              </a:r>
              <a:r>
                <a:rPr lang="ko-KR" altLang="en-US" spc="-100" dirty="0">
                  <a:solidFill>
                    <a:srgbClr val="6D6E7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융합적 역량을 가진</a:t>
              </a:r>
            </a:p>
            <a:p>
              <a:pPr algn="ctr">
                <a:lnSpc>
                  <a:spcPct val="130000"/>
                </a:lnSpc>
                <a:buClr>
                  <a:srgbClr val="97B1BA"/>
                </a:buClr>
              </a:pPr>
              <a:r>
                <a:rPr lang="ko-KR" altLang="en-US" sz="2500" spc="-100" dirty="0">
                  <a:solidFill>
                    <a:srgbClr val="802937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인력 양성 사례 </a:t>
              </a:r>
              <a:r>
                <a:rPr lang="en-US" altLang="ko-KR" sz="2500" spc="-100" dirty="0">
                  <a:solidFill>
                    <a:srgbClr val="802937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1</a:t>
              </a:r>
              <a:endParaRPr lang="ko-KR" altLang="en-US" sz="2500" spc="-100" dirty="0">
                <a:solidFill>
                  <a:srgbClr val="6D6E7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0924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19D1AE3-AE45-D2EC-F90D-AA07F95AF85D}"/>
              </a:ext>
            </a:extLst>
          </p:cNvPr>
          <p:cNvSpPr/>
          <p:nvPr/>
        </p:nvSpPr>
        <p:spPr>
          <a:xfrm>
            <a:off x="360000" y="360000"/>
            <a:ext cx="11472000" cy="613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D9047827-2CD1-3060-6CD8-CA4C773C48F6}"/>
              </a:ext>
            </a:extLst>
          </p:cNvPr>
          <p:cNvGrpSpPr/>
          <p:nvPr/>
        </p:nvGrpSpPr>
        <p:grpSpPr>
          <a:xfrm>
            <a:off x="776123" y="737539"/>
            <a:ext cx="2830677" cy="477054"/>
            <a:chOff x="1258723" y="1728139"/>
            <a:chExt cx="2830677" cy="47705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5529BF1-128A-9A82-8B13-310DED5F8412}"/>
                </a:ext>
              </a:extLst>
            </p:cNvPr>
            <p:cNvSpPr txBox="1"/>
            <p:nvPr/>
          </p:nvSpPr>
          <p:spPr>
            <a:xfrm>
              <a:off x="1671816" y="1728139"/>
              <a:ext cx="2417584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500" spc="-100" dirty="0">
                  <a:solidFill>
                    <a:srgbClr val="6D6E7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인력 양성 사례</a:t>
              </a:r>
              <a:r>
                <a:rPr lang="en-US" altLang="ko-KR" sz="2500" spc="-100" dirty="0">
                  <a:solidFill>
                    <a:srgbClr val="6D6E7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 1</a:t>
              </a:r>
              <a:endParaRPr lang="ko-KR" altLang="en-US" sz="2500" spc="-100" dirty="0">
                <a:solidFill>
                  <a:srgbClr val="6D6E7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536463A-A6F7-5664-CDF8-4FE3FA46249B}"/>
                </a:ext>
              </a:extLst>
            </p:cNvPr>
            <p:cNvSpPr txBox="1"/>
            <p:nvPr/>
          </p:nvSpPr>
          <p:spPr>
            <a:xfrm>
              <a:off x="1258723" y="1728139"/>
              <a:ext cx="531977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500" spc="-50" dirty="0">
                  <a:solidFill>
                    <a:srgbClr val="97B1BA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03</a:t>
              </a:r>
              <a:endParaRPr lang="ko-KR" altLang="en-US" sz="2500" spc="-50" dirty="0">
                <a:solidFill>
                  <a:srgbClr val="97B1BA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8B9DA40-81E6-B52C-F3F6-9157463ACF98}"/>
              </a:ext>
            </a:extLst>
          </p:cNvPr>
          <p:cNvSpPr txBox="1"/>
          <p:nvPr/>
        </p:nvSpPr>
        <p:spPr>
          <a:xfrm>
            <a:off x="5012234" y="3024878"/>
            <a:ext cx="6170116" cy="1476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  <a:buClr>
                <a:srgbClr val="97B1BA"/>
              </a:buClr>
            </a:pP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산업디자인 학과를 졸업하고</a:t>
            </a:r>
            <a:b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</a:b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국내 굴지의 디자인 기업에서 일하는 </a:t>
            </a:r>
            <a:r>
              <a:rPr lang="en-US" altLang="ko-KR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A</a:t>
            </a: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님은 </a:t>
            </a:r>
            <a:b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</a:b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길거리 음식 찾기 앱</a:t>
            </a:r>
            <a:r>
              <a:rPr lang="en-US" altLang="ko-KR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, </a:t>
            </a: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맞춤형 패션 추천 앱 등 </a:t>
            </a:r>
            <a:b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</a:b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세련된 디자인과 남다른 색감이 돋보이는 히트작을 제작해</a:t>
            </a:r>
            <a:endParaRPr lang="en-US" altLang="ko-KR" sz="1400" spc="-100" dirty="0">
              <a:solidFill>
                <a:srgbClr val="6D6E7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algn="r">
              <a:lnSpc>
                <a:spcPct val="130000"/>
              </a:lnSpc>
              <a:buClr>
                <a:srgbClr val="97B1BA"/>
              </a:buClr>
            </a:pP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회사에서는 기대주로 주목받고 있다</a:t>
            </a:r>
            <a:r>
              <a:rPr lang="en-US" altLang="ko-KR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</a:t>
            </a:r>
          </a:p>
        </p:txBody>
      </p:sp>
      <p:pic>
        <p:nvPicPr>
          <p:cNvPr id="3" name="Picture 4" descr="https://i.pinimg.com/564x/df/3e/4c/df3e4c54ffba14f36225602b7889b3cc.jpg">
            <a:extLst>
              <a:ext uri="{FF2B5EF4-FFF2-40B4-BE49-F238E27FC236}">
                <a16:creationId xmlns:a16="http://schemas.microsoft.com/office/drawing/2014/main" id="{C0BDF1C4-EE09-9417-125F-77D64A7B3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1486682"/>
            <a:ext cx="4552950" cy="455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288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19D1AE3-AE45-D2EC-F90D-AA07F95AF85D}"/>
              </a:ext>
            </a:extLst>
          </p:cNvPr>
          <p:cNvSpPr/>
          <p:nvPr/>
        </p:nvSpPr>
        <p:spPr>
          <a:xfrm>
            <a:off x="360000" y="360000"/>
            <a:ext cx="11472000" cy="613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B9DA40-81E6-B52C-F3F6-9157463ACF98}"/>
              </a:ext>
            </a:extLst>
          </p:cNvPr>
          <p:cNvSpPr txBox="1"/>
          <p:nvPr/>
        </p:nvSpPr>
        <p:spPr>
          <a:xfrm>
            <a:off x="1009650" y="2013512"/>
            <a:ext cx="6170116" cy="343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Clr>
                <a:srgbClr val="97B1BA"/>
              </a:buClr>
            </a:pP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최근  </a:t>
            </a:r>
            <a:r>
              <a:rPr lang="en-US" altLang="ko-KR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A</a:t>
            </a: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님은 자신의 디자인 영역을 확장하기 위해 </a:t>
            </a:r>
            <a:b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</a:b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인간공학과 인공지능에 관한 대중서를 몇 개 읽어보며 </a:t>
            </a:r>
            <a:b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</a:b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뜻밖에도 해당 </a:t>
            </a:r>
            <a:r>
              <a:rPr lang="ko-KR" altLang="en-US" sz="1400" spc="-100" dirty="0" err="1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테크놀러지의</a:t>
            </a: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기반에 심리학이 있음을 알게 된다</a:t>
            </a:r>
            <a:r>
              <a:rPr lang="en-US" altLang="ko-KR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</a:t>
            </a:r>
            <a:br>
              <a:rPr lang="en-US" altLang="ko-KR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</a:b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대중서에는 누구나 알 법한 지식만 </a:t>
            </a:r>
            <a:r>
              <a:rPr lang="ko-KR" altLang="en-US" sz="1400" spc="-100" dirty="0" err="1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적혀있다</a:t>
            </a:r>
            <a:r>
              <a:rPr lang="en-US" altLang="ko-KR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</a:t>
            </a:r>
          </a:p>
          <a:p>
            <a:pPr>
              <a:lnSpc>
                <a:spcPct val="130000"/>
              </a:lnSpc>
              <a:buClr>
                <a:srgbClr val="97B1BA"/>
              </a:buClr>
            </a:pP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이것으로 뭔가를 창출하기에는 다소 얄팍하여 </a:t>
            </a:r>
            <a:b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</a:b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좀더 전문적인 지식을 쌓고 싶은 동기가 생겨났다</a:t>
            </a:r>
            <a:r>
              <a:rPr lang="en-US" altLang="ko-KR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 </a:t>
            </a:r>
            <a:br>
              <a:rPr lang="en-US" altLang="ko-KR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</a:br>
            <a:r>
              <a:rPr lang="en-US" altLang="ko-KR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/>
            </a:r>
            <a:br>
              <a:rPr lang="en-US" altLang="ko-KR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</a:b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현재 자타가 공인하듯 </a:t>
            </a:r>
            <a:b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</a:b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</a:t>
            </a:r>
            <a:r>
              <a:rPr lang="en-US" altLang="ko-KR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A</a:t>
            </a: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님이 구현하고 추구하는 디자인은 </a:t>
            </a:r>
            <a:b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</a:b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현 시장에서 매우 높은 수준에 이르렀으며 꽤 독보적이다</a:t>
            </a:r>
            <a:r>
              <a:rPr lang="en-US" altLang="ko-KR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 </a:t>
            </a:r>
          </a:p>
          <a:p>
            <a:pPr>
              <a:lnSpc>
                <a:spcPct val="130000"/>
              </a:lnSpc>
              <a:buClr>
                <a:srgbClr val="97B1BA"/>
              </a:buClr>
            </a:pP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다만 해당 시각적 자극이 사용자들에게 어떤 지점에서 매력적으로 다가갈지 </a:t>
            </a:r>
            <a:endParaRPr lang="en-US" altLang="ko-KR" sz="1400" spc="-100" dirty="0">
              <a:solidFill>
                <a:srgbClr val="6D6E7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>
              <a:lnSpc>
                <a:spcPct val="130000"/>
              </a:lnSpc>
              <a:buClr>
                <a:srgbClr val="97B1BA"/>
              </a:buClr>
            </a:pPr>
            <a:r>
              <a:rPr lang="ko-KR" altLang="en-US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심리학적인 분석이 필요한 시점이었다</a:t>
            </a:r>
            <a:r>
              <a:rPr lang="en-US" altLang="ko-KR" sz="1400" spc="-100" dirty="0">
                <a:solidFill>
                  <a:srgbClr val="6D6E7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</a:t>
            </a:r>
          </a:p>
        </p:txBody>
      </p:sp>
      <p:pic>
        <p:nvPicPr>
          <p:cNvPr id="5" name="Picture 2" descr="https://i.pinimg.com/564x/04/b5/93/04b59384d76dd513009ee793865df7c9.jpg">
            <a:extLst>
              <a:ext uri="{FF2B5EF4-FFF2-40B4-BE49-F238E27FC236}">
                <a16:creationId xmlns:a16="http://schemas.microsoft.com/office/drawing/2014/main" id="{AF540B9F-EC75-0B2D-7EF6-CC4D60572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450" y="1301056"/>
            <a:ext cx="3771900" cy="486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그룹 2">
            <a:extLst>
              <a:ext uri="{FF2B5EF4-FFF2-40B4-BE49-F238E27FC236}">
                <a16:creationId xmlns:a16="http://schemas.microsoft.com/office/drawing/2014/main" id="{27F6BF5B-FC4A-4E2D-D0B2-F4C627B0D5E2}"/>
              </a:ext>
            </a:extLst>
          </p:cNvPr>
          <p:cNvGrpSpPr/>
          <p:nvPr/>
        </p:nvGrpSpPr>
        <p:grpSpPr>
          <a:xfrm>
            <a:off x="776123" y="737539"/>
            <a:ext cx="2830677" cy="477054"/>
            <a:chOff x="1258723" y="1728139"/>
            <a:chExt cx="2830677" cy="47705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82E40FB-7F9C-F230-6F8C-8D38060ABCA5}"/>
                </a:ext>
              </a:extLst>
            </p:cNvPr>
            <p:cNvSpPr txBox="1"/>
            <p:nvPr/>
          </p:nvSpPr>
          <p:spPr>
            <a:xfrm>
              <a:off x="1671816" y="1728139"/>
              <a:ext cx="2417584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500" spc="-100" dirty="0">
                  <a:solidFill>
                    <a:srgbClr val="6D6E7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인력 양성 사례</a:t>
              </a:r>
              <a:r>
                <a:rPr lang="en-US" altLang="ko-KR" sz="2500" spc="-100" dirty="0">
                  <a:solidFill>
                    <a:srgbClr val="6D6E7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 1</a:t>
              </a:r>
              <a:endParaRPr lang="ko-KR" altLang="en-US" sz="2500" spc="-100" dirty="0">
                <a:solidFill>
                  <a:srgbClr val="6D6E7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050E5F5-73C2-A5A6-1A2C-AB9958BA1022}"/>
                </a:ext>
              </a:extLst>
            </p:cNvPr>
            <p:cNvSpPr txBox="1"/>
            <p:nvPr/>
          </p:nvSpPr>
          <p:spPr>
            <a:xfrm>
              <a:off x="1258723" y="1728139"/>
              <a:ext cx="531977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500" spc="-50" dirty="0">
                  <a:solidFill>
                    <a:srgbClr val="97B1BA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03</a:t>
              </a:r>
              <a:endParaRPr lang="ko-KR" altLang="en-US" sz="2500" spc="-50" dirty="0">
                <a:solidFill>
                  <a:srgbClr val="97B1BA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4342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1752</Words>
  <Application>Microsoft Office PowerPoint</Application>
  <PresentationFormat>와이드스크린</PresentationFormat>
  <Paragraphs>570</Paragraphs>
  <Slides>36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36</vt:i4>
      </vt:variant>
    </vt:vector>
  </HeadingPairs>
  <TitlesOfParts>
    <vt:vector size="42" baseType="lpstr">
      <vt:lpstr>KoPubWorld돋움체 Bold</vt:lpstr>
      <vt:lpstr>KoPubWorld돋움체 Medium</vt:lpstr>
      <vt:lpstr>맑은 고딕</vt:lpstr>
      <vt:lpstr>Arial</vt:lpstr>
      <vt:lpstr>Times New Roman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박소연</dc:creator>
  <cp:lastModifiedBy>user</cp:lastModifiedBy>
  <cp:revision>2</cp:revision>
  <dcterms:created xsi:type="dcterms:W3CDTF">2022-11-01T00:40:23Z</dcterms:created>
  <dcterms:modified xsi:type="dcterms:W3CDTF">2022-11-21T07:26:03Z</dcterms:modified>
</cp:coreProperties>
</file>